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8786" r:id="rId5"/>
    <p:sldId id="8801" r:id="rId6"/>
    <p:sldId id="8803" r:id="rId7"/>
    <p:sldId id="297" r:id="rId8"/>
    <p:sldId id="467" r:id="rId9"/>
    <p:sldId id="3428" r:id="rId10"/>
    <p:sldId id="466" r:id="rId11"/>
    <p:sldId id="3426" r:id="rId12"/>
    <p:sldId id="3422" r:id="rId13"/>
    <p:sldId id="3421" r:id="rId14"/>
    <p:sldId id="294" r:id="rId15"/>
    <p:sldId id="463" r:id="rId16"/>
    <p:sldId id="3427" r:id="rId17"/>
    <p:sldId id="461" r:id="rId18"/>
    <p:sldId id="296" r:id="rId19"/>
    <p:sldId id="324" r:id="rId20"/>
    <p:sldId id="323" r:id="rId21"/>
    <p:sldId id="477" r:id="rId22"/>
    <p:sldId id="3429" r:id="rId23"/>
    <p:sldId id="3430" r:id="rId24"/>
    <p:sldId id="8796" r:id="rId2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6" d="100"/>
          <a:sy n="96" d="100"/>
        </p:scale>
        <p:origin x="78"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C75D9C-3B41-44D0-9FC9-60D6F85F461C}" type="datetimeFigureOut">
              <a:rPr lang="sv-SE" smtClean="0"/>
              <a:t>2023-03-27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A47936-B924-474C-84B3-C3D17B7D6EFD}" type="slidenum">
              <a:rPr lang="sv-SE" smtClean="0"/>
              <a:t>‹#›</a:t>
            </a:fld>
            <a:endParaRPr lang="sv-SE"/>
          </a:p>
        </p:txBody>
      </p:sp>
    </p:spTree>
    <p:extLst>
      <p:ext uri="{BB962C8B-B14F-4D97-AF65-F5344CB8AC3E}">
        <p14:creationId xmlns:p14="http://schemas.microsoft.com/office/powerpoint/2010/main" val="1299649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53CF8FF-6287-4171-B2FE-8A6312E6F91C}" type="slidenum">
              <a:rPr lang="sv-SE" smtClean="0"/>
              <a:t>1</a:t>
            </a:fld>
            <a:endParaRPr lang="sv-SE" dirty="0"/>
          </a:p>
        </p:txBody>
      </p:sp>
    </p:spTree>
    <p:extLst>
      <p:ext uri="{BB962C8B-B14F-4D97-AF65-F5344CB8AC3E}">
        <p14:creationId xmlns:p14="http://schemas.microsoft.com/office/powerpoint/2010/main" val="117157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53CF8FF-6287-4171-B2FE-8A6312E6F91C}" type="slidenum">
              <a:rPr lang="sv-SE" smtClean="0"/>
              <a:t>12</a:t>
            </a:fld>
            <a:endParaRPr lang="sv-SE"/>
          </a:p>
        </p:txBody>
      </p:sp>
    </p:spTree>
    <p:extLst>
      <p:ext uri="{BB962C8B-B14F-4D97-AF65-F5344CB8AC3E}">
        <p14:creationId xmlns:p14="http://schemas.microsoft.com/office/powerpoint/2010/main" val="421888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ts val="1250"/>
              </a:lnSpc>
            </a:pPr>
            <a:r>
              <a:rPr lang="sv-SE" sz="1800" b="1" kern="150" dirty="0">
                <a:solidFill>
                  <a:srgbClr val="FF0000"/>
                </a:solidFill>
                <a:effectLst/>
                <a:latin typeface="Cambria" panose="02040503050406030204" pitchFamily="18" charset="0"/>
                <a:ea typeface="Calibri" panose="020F0502020204030204" pitchFamily="34" charset="0"/>
                <a:cs typeface="Arial" panose="020B0604020202020204" pitchFamily="34" charset="0"/>
              </a:rPr>
              <a:t>Projektets organisation</a:t>
            </a:r>
            <a:endParaRPr lang="sv-SE" sz="1800" b="1" kern="150" dirty="0">
              <a:effectLst/>
              <a:latin typeface="Cambria" panose="02040503050406030204" pitchFamily="18" charset="0"/>
              <a:ea typeface="Calibri" panose="020F0502020204030204" pitchFamily="34" charset="0"/>
              <a:cs typeface="Tahoma" panose="020B0604030504040204" pitchFamily="34" charset="0"/>
            </a:endParaRPr>
          </a:p>
          <a:p>
            <a:pPr fontAlgn="base"/>
            <a:r>
              <a:rPr lang="sv-SE" sz="1800" i="1" dirty="0">
                <a:effectLst/>
                <a:latin typeface="Cambria" panose="02040503050406030204" pitchFamily="18" charset="0"/>
                <a:ea typeface="Times New Roman" panose="02020603050405020304" pitchFamily="18" charset="0"/>
              </a:rPr>
              <a:t>Samtliga projektpartner som ingår i projektet respektive deras roller och ansvar i projektet. </a:t>
            </a:r>
            <a:r>
              <a:rPr lang="sv-SE" sz="1800" dirty="0">
                <a:effectLst/>
                <a:latin typeface="Cambria" panose="02040503050406030204" pitchFamily="18" charset="0"/>
                <a:ea typeface="Times New Roman" panose="02020603050405020304" pitchFamily="18" charset="0"/>
              </a:rPr>
              <a:t> </a:t>
            </a:r>
          </a:p>
          <a:p>
            <a:pPr fontAlgn="base"/>
            <a:endParaRPr lang="sv-SE" sz="1800" dirty="0">
              <a:effectLst/>
              <a:latin typeface="Cambria" panose="02040503050406030204" pitchFamily="18" charset="0"/>
              <a:ea typeface="Times New Roman" panose="02020603050405020304" pitchFamily="18" charset="0"/>
            </a:endParaRPr>
          </a:p>
          <a:p>
            <a:pPr>
              <a:lnSpc>
                <a:spcPts val="1250"/>
              </a:lnSpc>
            </a:pPr>
            <a:r>
              <a:rPr lang="sv-SE" sz="1800" b="1" kern="150" dirty="0">
                <a:solidFill>
                  <a:srgbClr val="FF0000"/>
                </a:solidFill>
                <a:effectLst/>
                <a:latin typeface="Cambria" panose="02040503050406030204" pitchFamily="18" charset="0"/>
                <a:ea typeface="Calibri" panose="020F0502020204030204" pitchFamily="34" charset="0"/>
                <a:cs typeface="Arial" panose="020B0604020202020204" pitchFamily="34" charset="0"/>
              </a:rPr>
              <a:t>Medfinansiering</a:t>
            </a:r>
            <a:r>
              <a:rPr lang="sv-SE" sz="1800" b="1" kern="150" dirty="0">
                <a:effectLst/>
                <a:latin typeface="Cambria" panose="02040503050406030204" pitchFamily="18" charset="0"/>
                <a:ea typeface="Calibri" panose="020F0502020204030204" pitchFamily="34" charset="0"/>
                <a:cs typeface="Tahoma" panose="020B0604030504040204" pitchFamily="34" charset="0"/>
              </a:rPr>
              <a:t> </a:t>
            </a:r>
          </a:p>
          <a:p>
            <a:pPr fontAlgn="base"/>
            <a:r>
              <a:rPr lang="sv-SE" sz="1800" i="1" dirty="0">
                <a:effectLst/>
                <a:latin typeface="Cambria" panose="02040503050406030204" pitchFamily="18" charset="0"/>
                <a:ea typeface="Times New Roman" panose="02020603050405020304" pitchFamily="18" charset="0"/>
              </a:rPr>
              <a:t>En organisations finansiering av projektet som framgår av projektbeskrivningens budget. </a:t>
            </a:r>
            <a:r>
              <a:rPr lang="sv-SE" sz="1800" dirty="0">
                <a:effectLst/>
                <a:latin typeface="Cambria" panose="02040503050406030204" pitchFamily="18" charset="0"/>
                <a:ea typeface="Times New Roman" panose="02020603050405020304" pitchFamily="18" charset="0"/>
              </a:rPr>
              <a:t> </a:t>
            </a:r>
          </a:p>
          <a:p>
            <a:pPr fontAlgn="base"/>
            <a:r>
              <a:rPr lang="sv-SE" sz="1800" dirty="0">
                <a:effectLst/>
                <a:latin typeface="Cambria" panose="02040503050406030204" pitchFamily="18" charset="0"/>
                <a:ea typeface="Times New Roman" panose="02020603050405020304" pitchFamily="18" charset="0"/>
              </a:rPr>
              <a:t>OBS! Kravet på medfinansieringsintyg har tagits bort. Förordningen säger att det i ansökan ska anges hur medfinansieringen KOMMER ATT ordnas</a:t>
            </a:r>
          </a:p>
          <a:p>
            <a:pPr fontAlgn="base"/>
            <a:endParaRPr lang="sv-SE" sz="1800" dirty="0">
              <a:effectLst/>
              <a:latin typeface="Cambria" panose="02040503050406030204" pitchFamily="18" charset="0"/>
              <a:ea typeface="Times New Roman" panose="02020603050405020304" pitchFamily="18" charset="0"/>
            </a:endParaRPr>
          </a:p>
          <a:p>
            <a:pPr>
              <a:lnSpc>
                <a:spcPts val="1250"/>
              </a:lnSpc>
            </a:pPr>
            <a:r>
              <a:rPr lang="sv-SE" sz="1800" b="1" kern="150" dirty="0">
                <a:solidFill>
                  <a:srgbClr val="FF0000"/>
                </a:solidFill>
                <a:effectLst/>
                <a:latin typeface="Cambria" panose="02040503050406030204" pitchFamily="18" charset="0"/>
                <a:ea typeface="Calibri" panose="020F0502020204030204" pitchFamily="34" charset="0"/>
                <a:cs typeface="Arial" panose="020B0604020202020204" pitchFamily="34" charset="0"/>
              </a:rPr>
              <a:t>Bekräftelse av åtagande</a:t>
            </a:r>
            <a:r>
              <a:rPr lang="sv-SE" sz="1800" b="1" kern="150" dirty="0">
                <a:effectLst/>
                <a:latin typeface="Cambria" panose="02040503050406030204" pitchFamily="18" charset="0"/>
                <a:ea typeface="Calibri" panose="020F0502020204030204" pitchFamily="34" charset="0"/>
                <a:cs typeface="Tahoma" panose="020B0604030504040204" pitchFamily="34" charset="0"/>
              </a:rPr>
              <a:t> (samlas </a:t>
            </a:r>
            <a:r>
              <a:rPr lang="sv-SE" sz="1800" b="1" kern="150">
                <a:effectLst/>
                <a:latin typeface="Cambria" panose="02040503050406030204" pitchFamily="18" charset="0"/>
                <a:ea typeface="Calibri" panose="020F0502020204030204" pitchFamily="34" charset="0"/>
                <a:cs typeface="Tahoma" panose="020B0604030504040204" pitchFamily="34" charset="0"/>
              </a:rPr>
              <a:t>in och skickas </a:t>
            </a:r>
            <a:r>
              <a:rPr lang="sv-SE" sz="1800" b="1" kern="150" dirty="0">
                <a:effectLst/>
                <a:latin typeface="Cambria" panose="02040503050406030204" pitchFamily="18" charset="0"/>
                <a:ea typeface="Calibri" panose="020F0502020204030204" pitchFamily="34" charset="0"/>
                <a:cs typeface="Tahoma" panose="020B0604030504040204" pitchFamily="34" charset="0"/>
              </a:rPr>
              <a:t>in till TVV av projektägaren senast 4 veckor efter beslut </a:t>
            </a:r>
            <a:r>
              <a:rPr lang="sv-SE" sz="1800" b="1" kern="150">
                <a:effectLst/>
                <a:latin typeface="Cambria" panose="02040503050406030204" pitchFamily="18" charset="0"/>
                <a:ea typeface="Calibri" panose="020F0502020204030204" pitchFamily="34" charset="0"/>
                <a:cs typeface="Tahoma" panose="020B0604030504040204" pitchFamily="34" charset="0"/>
              </a:rPr>
              <a:t>om stöd)</a:t>
            </a:r>
            <a:endParaRPr lang="sv-SE" sz="1800" b="1" kern="150" dirty="0">
              <a:effectLst/>
              <a:latin typeface="Cambria" panose="02040503050406030204" pitchFamily="18" charset="0"/>
              <a:ea typeface="Calibri" panose="020F0502020204030204" pitchFamily="34" charset="0"/>
              <a:cs typeface="Tahoma" panose="020B0604030504040204" pitchFamily="34" charset="0"/>
            </a:endParaRPr>
          </a:p>
          <a:p>
            <a:pPr fontAlgn="base"/>
            <a:r>
              <a:rPr lang="sv-SE" sz="1800" i="1" dirty="0">
                <a:effectLst/>
                <a:latin typeface="Cambria" panose="02040503050406030204" pitchFamily="18" charset="0"/>
                <a:ea typeface="Times New Roman" panose="02020603050405020304" pitchFamily="18" charset="0"/>
              </a:rPr>
              <a:t>Projektpartners</a:t>
            </a:r>
            <a:r>
              <a:rPr lang="sv-SE" sz="1800" dirty="0">
                <a:effectLst/>
                <a:latin typeface="Times New Roman" panose="02020603050405020304" pitchFamily="18" charset="0"/>
                <a:ea typeface="Times New Roman" panose="02020603050405020304" pitchFamily="18" charset="0"/>
              </a:rPr>
              <a:t> </a:t>
            </a:r>
            <a:r>
              <a:rPr lang="sv-SE" sz="1800" i="1" dirty="0">
                <a:effectLst/>
                <a:latin typeface="Times New Roman" panose="02020603050405020304" pitchFamily="18" charset="0"/>
                <a:ea typeface="Times New Roman" panose="02020603050405020304" pitchFamily="18" charset="0"/>
              </a:rPr>
              <a:t>åtagande </a:t>
            </a:r>
            <a:r>
              <a:rPr lang="sv-SE" sz="1800" i="1" dirty="0">
                <a:effectLst/>
                <a:latin typeface="Cambria" panose="02040503050406030204" pitchFamily="18" charset="0"/>
                <a:ea typeface="Times New Roman" panose="02020603050405020304" pitchFamily="18" charset="0"/>
              </a:rPr>
              <a:t>att genomföra projektet enligt Tillväxtverkets beslut om stöd. </a:t>
            </a:r>
            <a:r>
              <a:rPr lang="sv-SE" sz="1800" dirty="0">
                <a:effectLst/>
                <a:latin typeface="Cambria" panose="02040503050406030204" pitchFamily="18" charset="0"/>
                <a:ea typeface="Times New Roman" panose="02020603050405020304" pitchFamily="18" charset="0"/>
              </a:rPr>
              <a:t> </a:t>
            </a:r>
          </a:p>
          <a:p>
            <a:pPr fontAlgn="base"/>
            <a:r>
              <a:rPr lang="sv-SE" sz="1800" dirty="0">
                <a:effectLst/>
                <a:latin typeface="Cambria" panose="02040503050406030204" pitchFamily="18" charset="0"/>
                <a:ea typeface="Times New Roman" panose="02020603050405020304" pitchFamily="18" charset="0"/>
              </a:rPr>
              <a:t>- Ska undertecknas även om bara en part/stödmottagare – Gör att vi uppfyller kravet i CPR på att beslutet ska godkännas av stödmottagaren</a:t>
            </a:r>
          </a:p>
          <a:p>
            <a:pPr fontAlgn="base"/>
            <a:endParaRPr lang="sv-SE" sz="1800" dirty="0">
              <a:effectLst/>
              <a:latin typeface="Cambria" panose="02040503050406030204" pitchFamily="18" charset="0"/>
              <a:ea typeface="Times New Roman" panose="02020603050405020304" pitchFamily="18" charset="0"/>
            </a:endParaRPr>
          </a:p>
          <a:p>
            <a:pPr>
              <a:lnSpc>
                <a:spcPts val="1250"/>
              </a:lnSpc>
            </a:pPr>
            <a:r>
              <a:rPr lang="sv-SE" sz="1800" b="1" kern="150" dirty="0">
                <a:solidFill>
                  <a:srgbClr val="FF0000"/>
                </a:solidFill>
                <a:effectLst/>
                <a:latin typeface="Cambria" panose="02040503050406030204" pitchFamily="18" charset="0"/>
                <a:ea typeface="Calibri" panose="020F0502020204030204" pitchFamily="34" charset="0"/>
                <a:cs typeface="Arial" panose="020B0604020202020204" pitchFamily="34" charset="0"/>
              </a:rPr>
              <a:t>Projektbeskrivning</a:t>
            </a:r>
            <a:endParaRPr lang="sv-SE" sz="1800" b="1" kern="150" dirty="0">
              <a:effectLst/>
              <a:latin typeface="Cambria" panose="02040503050406030204" pitchFamily="18" charset="0"/>
              <a:ea typeface="Calibri" panose="020F0502020204030204" pitchFamily="34" charset="0"/>
              <a:cs typeface="Tahoma" panose="020B0604030504040204" pitchFamily="34" charset="0"/>
            </a:endParaRPr>
          </a:p>
          <a:p>
            <a:pPr fontAlgn="base"/>
            <a:r>
              <a:rPr lang="sv-SE" sz="1800" i="1" dirty="0">
                <a:effectLst/>
                <a:latin typeface="Cambria" panose="02040503050406030204" pitchFamily="18" charset="0"/>
                <a:ea typeface="Times New Roman" panose="02020603050405020304" pitchFamily="18" charset="0"/>
              </a:rPr>
              <a:t>Beskrivning av projektet som finns i beslute</a:t>
            </a:r>
            <a:r>
              <a:rPr lang="sv-SE" sz="1800" dirty="0">
                <a:effectLst/>
                <a:latin typeface="Times New Roman" panose="02020603050405020304" pitchFamily="18" charset="0"/>
                <a:ea typeface="Times New Roman" panose="02020603050405020304" pitchFamily="18" charset="0"/>
              </a:rPr>
              <a:t>t</a:t>
            </a:r>
            <a:r>
              <a:rPr lang="sv-SE" sz="1800" i="1" dirty="0">
                <a:effectLst/>
                <a:latin typeface="Cambria" panose="02040503050406030204" pitchFamily="18" charset="0"/>
                <a:ea typeface="Times New Roman" panose="02020603050405020304" pitchFamily="18" charset="0"/>
              </a:rPr>
              <a:t> om stöd.</a:t>
            </a:r>
            <a:r>
              <a:rPr lang="sv-SE" sz="1800" dirty="0">
                <a:effectLst/>
                <a:latin typeface="Cambria" panose="02040503050406030204" pitchFamily="18" charset="0"/>
                <a:ea typeface="Times New Roman" panose="02020603050405020304" pitchFamily="18" charset="0"/>
              </a:rPr>
              <a:t> </a:t>
            </a:r>
          </a:p>
          <a:p>
            <a:pPr fontAlgn="base"/>
            <a:r>
              <a:rPr lang="sv-SE" sz="1800" dirty="0">
                <a:effectLst/>
                <a:latin typeface="Cambria" panose="02040503050406030204" pitchFamily="18" charset="0"/>
                <a:ea typeface="Times New Roman" panose="02020603050405020304" pitchFamily="18" charset="0"/>
              </a:rPr>
              <a:t>OBS! Projektbeskrivningen anger ramen för hela projektet och är de aktiviteter med dom parter och den budget som anges där som projektpartnerna åtar sig att genomföra. Det är därför viktigt för det första att projektpartnerna ”äger” projektbeskrivningen, men att den godkänns/beslutas i beslut om stöd (lämpligt att det är en bilaga till beslutet och att det ör tydligt att det är den som var en del av ansökan och som bedömts). Också därför viktigt att projektägaren kontaktar oss om man vill ändra i någon del av projektbeskrivningen och att dom får vårt ok (formellt ändringsbeslut ej nödvändigt)</a:t>
            </a:r>
          </a:p>
          <a:p>
            <a:pPr fontAlgn="base"/>
            <a:endParaRPr lang="sv-SE" sz="1800" dirty="0">
              <a:effectLst/>
              <a:latin typeface="Cambria" panose="02040503050406030204" pitchFamily="18" charset="0"/>
              <a:ea typeface="Times New Roman" panose="02020603050405020304" pitchFamily="18" charset="0"/>
            </a:endParaRPr>
          </a:p>
          <a:p>
            <a:pPr>
              <a:lnSpc>
                <a:spcPts val="1250"/>
              </a:lnSpc>
            </a:pPr>
            <a:r>
              <a:rPr lang="sv-SE" sz="1800" b="1" kern="150" dirty="0">
                <a:solidFill>
                  <a:srgbClr val="FF0000"/>
                </a:solidFill>
                <a:effectLst/>
                <a:latin typeface="Cambria" panose="02040503050406030204" pitchFamily="18" charset="0"/>
                <a:ea typeface="Calibri" panose="020F0502020204030204" pitchFamily="34" charset="0"/>
                <a:cs typeface="Tahoma" panose="020B0604030504040204" pitchFamily="34" charset="0"/>
              </a:rPr>
              <a:t>Statligt stöd</a:t>
            </a:r>
            <a:endParaRPr lang="sv-SE" sz="1800" b="1" kern="150" dirty="0">
              <a:effectLst/>
              <a:latin typeface="Cambria" panose="02040503050406030204" pitchFamily="18" charset="0"/>
              <a:ea typeface="Calibri" panose="020F0502020204030204" pitchFamily="34" charset="0"/>
              <a:cs typeface="Tahoma" panose="020B0604030504040204" pitchFamily="34" charset="0"/>
            </a:endParaRPr>
          </a:p>
          <a:p>
            <a:pPr>
              <a:lnSpc>
                <a:spcPts val="1250"/>
              </a:lnSpc>
            </a:pPr>
            <a:r>
              <a:rPr lang="sv-SE" sz="1800" i="1" kern="150" dirty="0">
                <a:solidFill>
                  <a:srgbClr val="121619"/>
                </a:solidFill>
                <a:effectLst/>
                <a:latin typeface="Cambria" panose="02040503050406030204" pitchFamily="18" charset="0"/>
                <a:ea typeface="Calibri" panose="020F0502020204030204" pitchFamily="34" charset="0"/>
                <a:cs typeface="Arial" panose="020B0604020202020204" pitchFamily="34" charset="0"/>
              </a:rPr>
              <a:t>Offentligt stöd till organisationer som bedriver ekonomisk verksamhet och som omfattas av artikel 107.1 i EU-fördraget.</a:t>
            </a:r>
            <a:endParaRPr lang="sv-SE" sz="1800" kern="150" dirty="0">
              <a:effectLst/>
              <a:latin typeface="Cambria" panose="02040503050406030204" pitchFamily="18" charset="0"/>
              <a:ea typeface="Calibri" panose="020F0502020204030204" pitchFamily="34" charset="0"/>
              <a:cs typeface="Tahoma" panose="020B0604030504040204" pitchFamily="34" charset="0"/>
            </a:endParaRPr>
          </a:p>
          <a:p>
            <a:r>
              <a:rPr lang="sv-SE" sz="1800" dirty="0">
                <a:solidFill>
                  <a:srgbClr val="000000"/>
                </a:solidFill>
                <a:effectLst/>
                <a:latin typeface="Times New Roman" panose="02020603050405020304" pitchFamily="18" charset="0"/>
                <a:ea typeface="Times New Roman" panose="02020603050405020304" pitchFamily="18" charset="0"/>
              </a:rPr>
              <a:t>Europeiska unionens funktionssätt, s</a:t>
            </a:r>
            <a:r>
              <a:rPr lang="sv-SE" sz="1800" dirty="0">
                <a:effectLst/>
                <a:latin typeface="Times New Roman" panose="02020603050405020304" pitchFamily="18" charset="0"/>
                <a:ea typeface="Times New Roman" panose="02020603050405020304" pitchFamily="18" charset="0"/>
              </a:rPr>
              <a:t>e vidare </a:t>
            </a:r>
            <a:r>
              <a:rPr lang="sv-SE" sz="1800" dirty="0">
                <a:solidFill>
                  <a:srgbClr val="000000"/>
                </a:solidFill>
                <a:effectLst/>
                <a:latin typeface="Times New Roman" panose="02020603050405020304" pitchFamily="18" charset="0"/>
                <a:ea typeface="Times New Roman" panose="02020603050405020304" pitchFamily="18" charset="0"/>
              </a:rPr>
              <a:t>Kommissionens tillkännagivande om begreppet statligt stöd som avses i artikel 107.1 i fördraget om (2016/C 262/01)</a:t>
            </a:r>
            <a:endParaRPr lang="sv-SE" sz="1800" dirty="0">
              <a:effectLst/>
              <a:latin typeface="Times New Roman" panose="02020603050405020304" pitchFamily="18" charset="0"/>
              <a:ea typeface="Times New Roman" panose="02020603050405020304" pitchFamily="18" charset="0"/>
            </a:endParaRPr>
          </a:p>
          <a:p>
            <a:pPr fontAlgn="base"/>
            <a:endParaRPr lang="sv-SE" sz="1800" dirty="0">
              <a:effectLst/>
              <a:latin typeface="Times New Roman" panose="02020603050405020304" pitchFamily="18" charset="0"/>
              <a:ea typeface="Times New Roman" panose="02020603050405020304" pitchFamily="18" charset="0"/>
            </a:endParaRPr>
          </a:p>
          <a:p>
            <a:pPr>
              <a:lnSpc>
                <a:spcPts val="1250"/>
              </a:lnSpc>
            </a:pPr>
            <a:r>
              <a:rPr lang="sv-SE" sz="1800" b="1" kern="150" dirty="0">
                <a:solidFill>
                  <a:srgbClr val="FF0000"/>
                </a:solidFill>
                <a:effectLst/>
                <a:latin typeface="Cambria" panose="02040503050406030204" pitchFamily="18" charset="0"/>
                <a:ea typeface="Calibri" panose="020F0502020204030204" pitchFamily="34" charset="0"/>
                <a:cs typeface="Tahoma" panose="020B0604030504040204" pitchFamily="34" charset="0"/>
              </a:rPr>
              <a:t>Ansökan och intyg om försumbart stöd </a:t>
            </a:r>
            <a:endParaRPr lang="sv-SE" sz="1800" b="1" kern="150" dirty="0">
              <a:effectLst/>
              <a:latin typeface="Cambria" panose="02040503050406030204" pitchFamily="18" charset="0"/>
              <a:ea typeface="Calibri" panose="020F0502020204030204" pitchFamily="34" charset="0"/>
              <a:cs typeface="Tahoma" panose="020B0604030504040204" pitchFamily="34" charset="0"/>
            </a:endParaRPr>
          </a:p>
          <a:p>
            <a:pPr>
              <a:lnSpc>
                <a:spcPts val="1250"/>
              </a:lnSpc>
            </a:pPr>
            <a:r>
              <a:rPr lang="sv-SE" sz="1800" i="1" kern="150" dirty="0">
                <a:effectLst/>
                <a:latin typeface="Cambria" panose="02040503050406030204" pitchFamily="18" charset="0"/>
                <a:ea typeface="Calibri" panose="020F0502020204030204" pitchFamily="34" charset="0"/>
                <a:cs typeface="Tahoma" panose="020B0604030504040204" pitchFamily="34" charset="0"/>
              </a:rPr>
              <a:t>Ansökan om försumbart stöd från mottagare av indirekt stöd, tillika intyg avseende tidigare mottaget </a:t>
            </a:r>
            <a:r>
              <a:rPr lang="sv-SE" sz="1800" i="1" kern="150" dirty="0">
                <a:effectLst/>
                <a:latin typeface="Cambria" panose="02040503050406030204" pitchFamily="18" charset="0"/>
                <a:ea typeface="Calibri" panose="020F0502020204030204" pitchFamily="34" charset="0"/>
                <a:cs typeface="Arial" panose="020B0604020202020204" pitchFamily="34" charset="0"/>
              </a:rPr>
              <a:t>försumbart stöd.</a:t>
            </a:r>
            <a:endParaRPr lang="sv-SE" sz="1800" kern="150" dirty="0">
              <a:effectLst/>
              <a:latin typeface="Cambria" panose="02040503050406030204" pitchFamily="18" charset="0"/>
              <a:ea typeface="Calibri" panose="020F0502020204030204" pitchFamily="34" charset="0"/>
              <a:cs typeface="Tahoma" panose="020B0604030504040204" pitchFamily="34" charset="0"/>
            </a:endParaRPr>
          </a:p>
          <a:p>
            <a:pPr fontAlgn="base"/>
            <a:endParaRPr lang="sv-SE" sz="1800" dirty="0">
              <a:effectLst/>
              <a:latin typeface="Times New Roman" panose="02020603050405020304" pitchFamily="18" charset="0"/>
              <a:ea typeface="Times New Roman" panose="02020603050405020304" pitchFamily="18" charset="0"/>
            </a:endParaRPr>
          </a:p>
          <a:p>
            <a:pPr fontAlgn="base"/>
            <a:endParaRPr lang="sv-SE" sz="1800" dirty="0">
              <a:effectLst/>
              <a:latin typeface="Times New Roman" panose="02020603050405020304" pitchFamily="18" charset="0"/>
              <a:ea typeface="Times New Roman" panose="02020603050405020304" pitchFamily="18" charset="0"/>
            </a:endParaRPr>
          </a:p>
          <a:p>
            <a:pPr fontAlgn="base"/>
            <a:endParaRPr lang="sv-SE" sz="1800" dirty="0">
              <a:effectLst/>
              <a:latin typeface="Times New Roman" panose="02020603050405020304" pitchFamily="18" charset="0"/>
              <a:ea typeface="Times New Roman" panose="02020603050405020304" pitchFamily="18" charset="0"/>
            </a:endParaRPr>
          </a:p>
          <a:p>
            <a:pPr fontAlgn="base"/>
            <a:r>
              <a:rPr lang="sv-SE" sz="1800" dirty="0">
                <a:effectLst/>
                <a:latin typeface="Cambria" panose="02040503050406030204" pitchFamily="18" charset="0"/>
                <a:ea typeface="Times New Roman" panose="02020603050405020304" pitchFamily="18" charset="0"/>
                <a:cs typeface="Segoe UI" panose="020B0502040204020203" pitchFamily="34" charset="0"/>
              </a:rPr>
              <a:t> </a:t>
            </a:r>
            <a:endParaRPr lang="sv-SE" sz="1800" dirty="0">
              <a:effectLst/>
              <a:latin typeface="Times New Roman" panose="02020603050405020304" pitchFamily="18" charset="0"/>
              <a:ea typeface="Times New Roman" panose="02020603050405020304" pitchFamily="18" charset="0"/>
            </a:endParaRPr>
          </a:p>
          <a:p>
            <a:pPr fontAlgn="base"/>
            <a:endParaRPr lang="sv-SE" sz="1800" dirty="0">
              <a:effectLst/>
              <a:latin typeface="Times New Roman" panose="02020603050405020304" pitchFamily="18" charset="0"/>
              <a:ea typeface="Times New Roman" panose="02020603050405020304" pitchFamily="18" charset="0"/>
            </a:endParaRPr>
          </a:p>
          <a:p>
            <a:pPr>
              <a:lnSpc>
                <a:spcPts val="1250"/>
              </a:lnSpc>
            </a:pPr>
            <a:endParaRPr lang="sv-SE" sz="1800" kern="150" dirty="0">
              <a:effectLst/>
              <a:latin typeface="Cambria" panose="02040503050406030204" pitchFamily="18" charset="0"/>
              <a:ea typeface="Calibri" panose="020F0502020204030204" pitchFamily="34" charset="0"/>
              <a:cs typeface="Tahoma" panose="020B0604030504040204" pitchFamily="34" charset="0"/>
            </a:endParaRPr>
          </a:p>
          <a:p>
            <a:pPr>
              <a:lnSpc>
                <a:spcPts val="1250"/>
              </a:lnSpc>
            </a:pPr>
            <a:endParaRPr lang="sv-SE" sz="1800" kern="150" dirty="0">
              <a:effectLst/>
              <a:latin typeface="Cambria" panose="02040503050406030204" pitchFamily="18" charset="0"/>
              <a:ea typeface="Calibri" panose="020F0502020204030204" pitchFamily="34" charset="0"/>
              <a:cs typeface="Tahoma" panose="020B0604030504040204" pitchFamily="34" charset="0"/>
            </a:endParaRPr>
          </a:p>
          <a:p>
            <a:pPr>
              <a:lnSpc>
                <a:spcPts val="1250"/>
              </a:lnSpc>
            </a:pPr>
            <a:endParaRPr lang="sv-SE" sz="1800" kern="150" dirty="0">
              <a:effectLst/>
              <a:latin typeface="Cambria" panose="02040503050406030204" pitchFamily="18" charset="0"/>
              <a:ea typeface="Calibri" panose="020F0502020204030204" pitchFamily="34" charset="0"/>
              <a:cs typeface="Tahoma" panose="020B0604030504040204" pitchFamily="34" charset="0"/>
            </a:endParaRPr>
          </a:p>
          <a:p>
            <a:endParaRPr lang="sv-SE" sz="1800" dirty="0">
              <a:effectLst/>
              <a:latin typeface="Times New Roman" panose="02020603050405020304" pitchFamily="18" charset="0"/>
              <a:ea typeface="Times New Roman" panose="02020603050405020304" pitchFamily="18" charset="0"/>
            </a:endParaRPr>
          </a:p>
          <a:p>
            <a:endParaRPr lang="sv-SE" sz="1800" kern="0" dirty="0">
              <a:effectLst/>
              <a:latin typeface="Cambria" panose="02040503050406030204" pitchFamily="18" charset="0"/>
              <a:ea typeface="Calibri" panose="020F0502020204030204" pitchFamily="34" charset="0"/>
              <a:cs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D53CF8FF-6287-4171-B2FE-8A6312E6F91C}" type="slidenum">
              <a:rPr lang="sv-SE" smtClean="0"/>
              <a:t>14</a:t>
            </a:fld>
            <a:endParaRPr lang="sv-SE"/>
          </a:p>
        </p:txBody>
      </p:sp>
    </p:spTree>
    <p:extLst>
      <p:ext uri="{BB962C8B-B14F-4D97-AF65-F5344CB8AC3E}">
        <p14:creationId xmlns:p14="http://schemas.microsoft.com/office/powerpoint/2010/main" val="2165483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0" dirty="0"/>
          </a:p>
        </p:txBody>
      </p:sp>
      <p:sp>
        <p:nvSpPr>
          <p:cNvPr id="4" name="Platshållare för bildnummer 3"/>
          <p:cNvSpPr>
            <a:spLocks noGrp="1"/>
          </p:cNvSpPr>
          <p:nvPr>
            <p:ph type="sldNum" sz="quarter" idx="5"/>
          </p:nvPr>
        </p:nvSpPr>
        <p:spPr/>
        <p:txBody>
          <a:bodyPr/>
          <a:lstStyle/>
          <a:p>
            <a:fld id="{D53CF8FF-6287-4171-B2FE-8A6312E6F91C}" type="slidenum">
              <a:rPr lang="sv-SE" smtClean="0"/>
              <a:t>15</a:t>
            </a:fld>
            <a:endParaRPr lang="sv-SE"/>
          </a:p>
        </p:txBody>
      </p:sp>
    </p:spTree>
    <p:extLst>
      <p:ext uri="{BB962C8B-B14F-4D97-AF65-F5344CB8AC3E}">
        <p14:creationId xmlns:p14="http://schemas.microsoft.com/office/powerpoint/2010/main" val="1761400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53CF8FF-6287-4171-B2FE-8A6312E6F91C}" type="slidenum">
              <a:rPr lang="sv-SE" smtClean="0"/>
              <a:t>16</a:t>
            </a:fld>
            <a:endParaRPr lang="sv-SE"/>
          </a:p>
        </p:txBody>
      </p:sp>
    </p:spTree>
    <p:extLst>
      <p:ext uri="{BB962C8B-B14F-4D97-AF65-F5344CB8AC3E}">
        <p14:creationId xmlns:p14="http://schemas.microsoft.com/office/powerpoint/2010/main" val="3419003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53CF8FF-6287-4171-B2FE-8A6312E6F91C}" type="slidenum">
              <a:rPr lang="sv-SE" smtClean="0"/>
              <a:t>17</a:t>
            </a:fld>
            <a:endParaRPr lang="sv-SE"/>
          </a:p>
        </p:txBody>
      </p:sp>
    </p:spTree>
    <p:extLst>
      <p:ext uri="{BB962C8B-B14F-4D97-AF65-F5344CB8AC3E}">
        <p14:creationId xmlns:p14="http://schemas.microsoft.com/office/powerpoint/2010/main" val="2243521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53CF8FF-6287-4171-B2FE-8A6312E6F91C}" type="slidenum">
              <a:rPr lang="sv-SE" smtClean="0"/>
              <a:t>18</a:t>
            </a:fld>
            <a:endParaRPr lang="sv-SE"/>
          </a:p>
        </p:txBody>
      </p:sp>
    </p:spTree>
    <p:extLst>
      <p:ext uri="{BB962C8B-B14F-4D97-AF65-F5344CB8AC3E}">
        <p14:creationId xmlns:p14="http://schemas.microsoft.com/office/powerpoint/2010/main" val="1275013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53CF8FF-6287-4171-B2FE-8A6312E6F91C}" type="slidenum">
              <a:rPr lang="sv-SE" smtClean="0"/>
              <a:t>19</a:t>
            </a:fld>
            <a:endParaRPr lang="sv-SE"/>
          </a:p>
        </p:txBody>
      </p:sp>
    </p:spTree>
    <p:extLst>
      <p:ext uri="{BB962C8B-B14F-4D97-AF65-F5344CB8AC3E}">
        <p14:creationId xmlns:p14="http://schemas.microsoft.com/office/powerpoint/2010/main" val="1124818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53CF8FF-6287-4171-B2FE-8A6312E6F91C}" type="slidenum">
              <a:rPr lang="sv-SE" smtClean="0"/>
              <a:t>20</a:t>
            </a:fld>
            <a:endParaRPr lang="sv-SE"/>
          </a:p>
        </p:txBody>
      </p:sp>
    </p:spTree>
    <p:extLst>
      <p:ext uri="{BB962C8B-B14F-4D97-AF65-F5344CB8AC3E}">
        <p14:creationId xmlns:p14="http://schemas.microsoft.com/office/powerpoint/2010/main" val="4028945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90000"/>
              </a:lnSpc>
              <a:spcAft>
                <a:spcPts val="600"/>
              </a:spcAft>
            </a:pPr>
            <a:endParaRPr lang="sv-SE" sz="1800" b="1" dirty="0">
              <a:latin typeface="Calibri Light" panose="020F0302020204030204" pitchFamily="34" charset="0"/>
            </a:endParaRPr>
          </a:p>
        </p:txBody>
      </p:sp>
      <p:sp>
        <p:nvSpPr>
          <p:cNvPr id="4" name="Platshållare för bildnummer 3"/>
          <p:cNvSpPr>
            <a:spLocks noGrp="1"/>
          </p:cNvSpPr>
          <p:nvPr>
            <p:ph type="sldNum" sz="quarter" idx="5"/>
          </p:nvPr>
        </p:nvSpPr>
        <p:spPr/>
        <p:txBody>
          <a:bodyPr/>
          <a:lstStyle/>
          <a:p>
            <a:fld id="{D53CF8FF-6287-4171-B2FE-8A6312E6F91C}" type="slidenum">
              <a:rPr lang="sv-SE" smtClean="0"/>
              <a:t>2</a:t>
            </a:fld>
            <a:endParaRPr lang="sv-SE"/>
          </a:p>
        </p:txBody>
      </p:sp>
    </p:spTree>
    <p:extLst>
      <p:ext uri="{BB962C8B-B14F-4D97-AF65-F5344CB8AC3E}">
        <p14:creationId xmlns:p14="http://schemas.microsoft.com/office/powerpoint/2010/main" val="21531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53CF8FF-6287-4171-B2FE-8A6312E6F91C}" type="slidenum">
              <a:rPr lang="sv-SE" smtClean="0"/>
              <a:t>4</a:t>
            </a:fld>
            <a:endParaRPr lang="sv-SE"/>
          </a:p>
        </p:txBody>
      </p:sp>
    </p:spTree>
    <p:extLst>
      <p:ext uri="{BB962C8B-B14F-4D97-AF65-F5344CB8AC3E}">
        <p14:creationId xmlns:p14="http://schemas.microsoft.com/office/powerpoint/2010/main" val="785227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53CF8FF-6287-4171-B2FE-8A6312E6F91C}" type="slidenum">
              <a:rPr lang="sv-SE" smtClean="0"/>
              <a:t>6</a:t>
            </a:fld>
            <a:endParaRPr lang="sv-SE"/>
          </a:p>
        </p:txBody>
      </p:sp>
    </p:spTree>
    <p:extLst>
      <p:ext uri="{BB962C8B-B14F-4D97-AF65-F5344CB8AC3E}">
        <p14:creationId xmlns:p14="http://schemas.microsoft.com/office/powerpoint/2010/main" val="3652703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53CF8FF-6287-4171-B2FE-8A6312E6F91C}" type="slidenum">
              <a:rPr lang="sv-SE" smtClean="0"/>
              <a:t>7</a:t>
            </a:fld>
            <a:endParaRPr lang="sv-SE"/>
          </a:p>
        </p:txBody>
      </p:sp>
    </p:spTree>
    <p:extLst>
      <p:ext uri="{BB962C8B-B14F-4D97-AF65-F5344CB8AC3E}">
        <p14:creationId xmlns:p14="http://schemas.microsoft.com/office/powerpoint/2010/main" val="1437596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53CF8FF-6287-4171-B2FE-8A6312E6F91C}" type="slidenum">
              <a:rPr lang="sv-SE" smtClean="0"/>
              <a:t>8</a:t>
            </a:fld>
            <a:endParaRPr lang="sv-SE"/>
          </a:p>
        </p:txBody>
      </p:sp>
    </p:spTree>
    <p:extLst>
      <p:ext uri="{BB962C8B-B14F-4D97-AF65-F5344CB8AC3E}">
        <p14:creationId xmlns:p14="http://schemas.microsoft.com/office/powerpoint/2010/main" val="3407185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spc="-10" dirty="0"/>
              <a:t>PO 1 </a:t>
            </a:r>
            <a:r>
              <a:rPr lang="sv-SE" sz="1200" b="1" spc="-10" dirty="0">
                <a:solidFill>
                  <a:srgbClr val="00B050"/>
                </a:solidFill>
              </a:rPr>
              <a:t>(Globalt mål 9 Hållbar industri, innovationer och infrastruktur)</a:t>
            </a:r>
            <a:br>
              <a:rPr lang="sv-SE" sz="1200" spc="-10" dirty="0"/>
            </a:br>
            <a:r>
              <a:rPr lang="sv-SE" sz="1200" spc="-10" dirty="0"/>
              <a:t> - 1.1 – Forskning och innovation</a:t>
            </a:r>
            <a:br>
              <a:rPr lang="sv-SE" sz="1200" spc="-10" dirty="0"/>
            </a:br>
            <a:r>
              <a:rPr lang="sv-SE" sz="1200" spc="-10" dirty="0"/>
              <a:t> - 1.3 – SMF ökad konkurrenskraft</a:t>
            </a:r>
            <a:br>
              <a:rPr lang="sv-SE" sz="1200" spc="-10" dirty="0"/>
            </a:br>
            <a:r>
              <a:rPr lang="sv-SE" sz="1200" spc="-10" dirty="0"/>
              <a:t> - 1.4 – Styrning smart specialisering</a:t>
            </a:r>
            <a:br>
              <a:rPr lang="sv-SE" sz="1200" spc="-10" dirty="0"/>
            </a:br>
            <a:r>
              <a:rPr lang="sv-SE" sz="1200" spc="-10" dirty="0"/>
              <a:t> - 1.5 – Digitalisering - Bredband</a:t>
            </a:r>
          </a:p>
          <a:p>
            <a:r>
              <a:rPr lang="sv-SE" sz="1200" spc="-10" dirty="0"/>
              <a:t>PO 2</a:t>
            </a:r>
            <a:br>
              <a:rPr lang="sv-SE" sz="1200" spc="-10" dirty="0"/>
            </a:br>
            <a:r>
              <a:rPr lang="sv-SE" sz="1200" spc="-10" dirty="0"/>
              <a:t> -2.2 – Förnybar energi </a:t>
            </a:r>
            <a:r>
              <a:rPr lang="sv-SE" sz="1200" b="1" spc="-10" dirty="0">
                <a:solidFill>
                  <a:srgbClr val="00B050"/>
                </a:solidFill>
              </a:rPr>
              <a:t>(Globalt mål 7 Hållbar energi för alla) </a:t>
            </a:r>
            <a:br>
              <a:rPr lang="sv-SE" sz="1200" spc="-10" dirty="0">
                <a:solidFill>
                  <a:srgbClr val="00B050"/>
                </a:solidFill>
              </a:rPr>
            </a:br>
            <a:r>
              <a:rPr lang="sv-SE" sz="1200" spc="-10" dirty="0">
                <a:solidFill>
                  <a:srgbClr val="00B050"/>
                </a:solidFill>
              </a:rPr>
              <a:t> </a:t>
            </a:r>
            <a:r>
              <a:rPr lang="sv-SE" sz="1200" spc="-10" dirty="0"/>
              <a:t>-2.6 – Cirkulär ekonomi </a:t>
            </a:r>
            <a:r>
              <a:rPr lang="sv-SE" sz="1200" b="1" spc="-10" dirty="0">
                <a:solidFill>
                  <a:srgbClr val="00B050"/>
                </a:solidFill>
              </a:rPr>
              <a:t>(Globalt mål 12 Hållbar konsumtion och produktion)</a:t>
            </a:r>
            <a:br>
              <a:rPr lang="sv-SE" sz="1200" spc="-10" dirty="0">
                <a:solidFill>
                  <a:srgbClr val="00B050"/>
                </a:solidFill>
              </a:rPr>
            </a:br>
            <a:endParaRPr lang="sv-SE" sz="1200" spc="-10" dirty="0"/>
          </a:p>
          <a:p>
            <a:r>
              <a:rPr lang="sv-SE" sz="1200" spc="-10" dirty="0"/>
              <a:t>PO 3 </a:t>
            </a:r>
            <a:r>
              <a:rPr lang="sv-SE" sz="1200" b="1" spc="-10" dirty="0">
                <a:solidFill>
                  <a:srgbClr val="00B050"/>
                </a:solidFill>
              </a:rPr>
              <a:t>(Globalt mål 9 Hållbar industri, innovationer och infrastruktur)</a:t>
            </a:r>
            <a:br>
              <a:rPr lang="sv-SE" sz="1200" spc="-10" dirty="0">
                <a:solidFill>
                  <a:srgbClr val="00B050"/>
                </a:solidFill>
              </a:rPr>
            </a:br>
            <a:r>
              <a:rPr lang="sv-SE" sz="1200" spc="-10" dirty="0">
                <a:solidFill>
                  <a:srgbClr val="00B050"/>
                </a:solidFill>
              </a:rPr>
              <a:t> </a:t>
            </a:r>
            <a:r>
              <a:rPr lang="sv-SE" sz="1200" spc="-10" dirty="0"/>
              <a:t>-3.1 – Transportinfrastruktur – Mittbanan </a:t>
            </a:r>
            <a:br>
              <a:rPr lang="sv-SE" sz="1100" dirty="0"/>
            </a:br>
            <a:endParaRPr lang="sv-SE" sz="1100" dirty="0"/>
          </a:p>
          <a:p>
            <a:endParaRPr lang="sv-SE" dirty="0"/>
          </a:p>
        </p:txBody>
      </p:sp>
      <p:sp>
        <p:nvSpPr>
          <p:cNvPr id="4" name="Platshållare för bildnummer 3"/>
          <p:cNvSpPr>
            <a:spLocks noGrp="1"/>
          </p:cNvSpPr>
          <p:nvPr>
            <p:ph type="sldNum" sz="quarter" idx="5"/>
          </p:nvPr>
        </p:nvSpPr>
        <p:spPr/>
        <p:txBody>
          <a:bodyPr/>
          <a:lstStyle/>
          <a:p>
            <a:fld id="{D53CF8FF-6287-4171-B2FE-8A6312E6F91C}" type="slidenum">
              <a:rPr lang="sv-SE" smtClean="0"/>
              <a:t>9</a:t>
            </a:fld>
            <a:endParaRPr lang="sv-SE"/>
          </a:p>
        </p:txBody>
      </p:sp>
    </p:spTree>
    <p:extLst>
      <p:ext uri="{BB962C8B-B14F-4D97-AF65-F5344CB8AC3E}">
        <p14:creationId xmlns:p14="http://schemas.microsoft.com/office/powerpoint/2010/main" val="1590147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53CF8FF-6287-4171-B2FE-8A6312E6F91C}" type="slidenum">
              <a:rPr lang="sv-SE" smtClean="0"/>
              <a:t>10</a:t>
            </a:fld>
            <a:endParaRPr lang="sv-SE"/>
          </a:p>
        </p:txBody>
      </p:sp>
    </p:spTree>
    <p:extLst>
      <p:ext uri="{BB962C8B-B14F-4D97-AF65-F5344CB8AC3E}">
        <p14:creationId xmlns:p14="http://schemas.microsoft.com/office/powerpoint/2010/main" val="1109326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53CF8FF-6287-4171-B2FE-8A6312E6F91C}" type="slidenum">
              <a:rPr lang="sv-SE" smtClean="0"/>
              <a:t>11</a:t>
            </a:fld>
            <a:endParaRPr lang="sv-SE"/>
          </a:p>
        </p:txBody>
      </p:sp>
    </p:spTree>
    <p:extLst>
      <p:ext uri="{BB962C8B-B14F-4D97-AF65-F5344CB8AC3E}">
        <p14:creationId xmlns:p14="http://schemas.microsoft.com/office/powerpoint/2010/main" val="3205760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3240BB-8CF2-BA14-3B23-23936DA085F2}"/>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BCE7A896-B2A9-8C8A-F5B3-F1A37C6042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9622A8F7-6907-D544-CBDB-D0082D31C8A6}"/>
              </a:ext>
            </a:extLst>
          </p:cNvPr>
          <p:cNvSpPr>
            <a:spLocks noGrp="1"/>
          </p:cNvSpPr>
          <p:nvPr>
            <p:ph type="dt" sz="half" idx="10"/>
          </p:nvPr>
        </p:nvSpPr>
        <p:spPr/>
        <p:txBody>
          <a:bodyPr/>
          <a:lstStyle/>
          <a:p>
            <a:fld id="{C2F210C5-9331-4BFE-8C88-0A47F91157EE}" type="datetimeFigureOut">
              <a:rPr lang="sv-SE" smtClean="0"/>
              <a:t>2023-03-27</a:t>
            </a:fld>
            <a:endParaRPr lang="sv-SE"/>
          </a:p>
        </p:txBody>
      </p:sp>
      <p:sp>
        <p:nvSpPr>
          <p:cNvPr id="5" name="Platshållare för sidfot 4">
            <a:extLst>
              <a:ext uri="{FF2B5EF4-FFF2-40B4-BE49-F238E27FC236}">
                <a16:creationId xmlns:a16="http://schemas.microsoft.com/office/drawing/2014/main" id="{3C0195F8-6B8F-B6B5-9653-13AD17F266D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0901C72-7631-838C-C3A9-A77A393E5E96}"/>
              </a:ext>
            </a:extLst>
          </p:cNvPr>
          <p:cNvSpPr>
            <a:spLocks noGrp="1"/>
          </p:cNvSpPr>
          <p:nvPr>
            <p:ph type="sldNum" sz="quarter" idx="12"/>
          </p:nvPr>
        </p:nvSpPr>
        <p:spPr/>
        <p:txBody>
          <a:bodyPr/>
          <a:lstStyle/>
          <a:p>
            <a:fld id="{E3D510CC-0E0D-40BD-9920-80E14886BFB0}" type="slidenum">
              <a:rPr lang="sv-SE" smtClean="0"/>
              <a:t>‹#›</a:t>
            </a:fld>
            <a:endParaRPr lang="sv-SE"/>
          </a:p>
        </p:txBody>
      </p:sp>
    </p:spTree>
    <p:extLst>
      <p:ext uri="{BB962C8B-B14F-4D97-AF65-F5344CB8AC3E}">
        <p14:creationId xmlns:p14="http://schemas.microsoft.com/office/powerpoint/2010/main" val="984420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2CCA69-AE81-A8B6-0F46-580A1C5996DE}"/>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766E2F0-5E17-7245-AB1F-DF74DF1BFA0F}"/>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6917CB0-E352-FF89-4E38-48AC130FAE65}"/>
              </a:ext>
            </a:extLst>
          </p:cNvPr>
          <p:cNvSpPr>
            <a:spLocks noGrp="1"/>
          </p:cNvSpPr>
          <p:nvPr>
            <p:ph type="dt" sz="half" idx="10"/>
          </p:nvPr>
        </p:nvSpPr>
        <p:spPr/>
        <p:txBody>
          <a:bodyPr/>
          <a:lstStyle/>
          <a:p>
            <a:fld id="{C2F210C5-9331-4BFE-8C88-0A47F91157EE}" type="datetimeFigureOut">
              <a:rPr lang="sv-SE" smtClean="0"/>
              <a:t>2023-03-27</a:t>
            </a:fld>
            <a:endParaRPr lang="sv-SE"/>
          </a:p>
        </p:txBody>
      </p:sp>
      <p:sp>
        <p:nvSpPr>
          <p:cNvPr id="5" name="Platshållare för sidfot 4">
            <a:extLst>
              <a:ext uri="{FF2B5EF4-FFF2-40B4-BE49-F238E27FC236}">
                <a16:creationId xmlns:a16="http://schemas.microsoft.com/office/drawing/2014/main" id="{7DED1C09-A60A-F304-98A5-6E656ACD159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48A52F9-9BB1-52D9-3581-267E9EDFC3CE}"/>
              </a:ext>
            </a:extLst>
          </p:cNvPr>
          <p:cNvSpPr>
            <a:spLocks noGrp="1"/>
          </p:cNvSpPr>
          <p:nvPr>
            <p:ph type="sldNum" sz="quarter" idx="12"/>
          </p:nvPr>
        </p:nvSpPr>
        <p:spPr/>
        <p:txBody>
          <a:bodyPr/>
          <a:lstStyle/>
          <a:p>
            <a:fld id="{E3D510CC-0E0D-40BD-9920-80E14886BFB0}" type="slidenum">
              <a:rPr lang="sv-SE" smtClean="0"/>
              <a:t>‹#›</a:t>
            </a:fld>
            <a:endParaRPr lang="sv-SE"/>
          </a:p>
        </p:txBody>
      </p:sp>
    </p:spTree>
    <p:extLst>
      <p:ext uri="{BB962C8B-B14F-4D97-AF65-F5344CB8AC3E}">
        <p14:creationId xmlns:p14="http://schemas.microsoft.com/office/powerpoint/2010/main" val="677950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58A0BDD7-4F63-3EF0-D950-68CEEE0101A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F0302A4-9B86-B066-1FDE-2F1F0300D511}"/>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EB0F2D5-464E-E8B9-7BE2-75D6A66A836E}"/>
              </a:ext>
            </a:extLst>
          </p:cNvPr>
          <p:cNvSpPr>
            <a:spLocks noGrp="1"/>
          </p:cNvSpPr>
          <p:nvPr>
            <p:ph type="dt" sz="half" idx="10"/>
          </p:nvPr>
        </p:nvSpPr>
        <p:spPr/>
        <p:txBody>
          <a:bodyPr/>
          <a:lstStyle/>
          <a:p>
            <a:fld id="{C2F210C5-9331-4BFE-8C88-0A47F91157EE}" type="datetimeFigureOut">
              <a:rPr lang="sv-SE" smtClean="0"/>
              <a:t>2023-03-27</a:t>
            </a:fld>
            <a:endParaRPr lang="sv-SE"/>
          </a:p>
        </p:txBody>
      </p:sp>
      <p:sp>
        <p:nvSpPr>
          <p:cNvPr id="5" name="Platshållare för sidfot 4">
            <a:extLst>
              <a:ext uri="{FF2B5EF4-FFF2-40B4-BE49-F238E27FC236}">
                <a16:creationId xmlns:a16="http://schemas.microsoft.com/office/drawing/2014/main" id="{9241A93B-B80E-235B-7A7E-468B4C85F73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9F7866E-5A23-E5BE-84DF-9DC50A87183B}"/>
              </a:ext>
            </a:extLst>
          </p:cNvPr>
          <p:cNvSpPr>
            <a:spLocks noGrp="1"/>
          </p:cNvSpPr>
          <p:nvPr>
            <p:ph type="sldNum" sz="quarter" idx="12"/>
          </p:nvPr>
        </p:nvSpPr>
        <p:spPr/>
        <p:txBody>
          <a:bodyPr/>
          <a:lstStyle/>
          <a:p>
            <a:fld id="{E3D510CC-0E0D-40BD-9920-80E14886BFB0}" type="slidenum">
              <a:rPr lang="sv-SE" smtClean="0"/>
              <a:t>‹#›</a:t>
            </a:fld>
            <a:endParaRPr lang="sv-SE"/>
          </a:p>
        </p:txBody>
      </p:sp>
    </p:spTree>
    <p:extLst>
      <p:ext uri="{BB962C8B-B14F-4D97-AF65-F5344CB8AC3E}">
        <p14:creationId xmlns:p14="http://schemas.microsoft.com/office/powerpoint/2010/main" val="2115520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örstasida med bild">
    <p:spTree>
      <p:nvGrpSpPr>
        <p:cNvPr id="1" name=""/>
        <p:cNvGrpSpPr/>
        <p:nvPr/>
      </p:nvGrpSpPr>
      <p:grpSpPr>
        <a:xfrm>
          <a:off x="0" y="0"/>
          <a:ext cx="0" cy="0"/>
          <a:chOff x="0" y="0"/>
          <a:chExt cx="0" cy="0"/>
        </a:xfrm>
      </p:grpSpPr>
      <p:sp>
        <p:nvSpPr>
          <p:cNvPr id="15" name="Rätvinklig triangel 14"/>
          <p:cNvSpPr/>
          <p:nvPr userDrawn="1"/>
        </p:nvSpPr>
        <p:spPr>
          <a:xfrm rot="5400000">
            <a:off x="23978" y="-18666"/>
            <a:ext cx="4361188" cy="4398523"/>
          </a:xfrm>
          <a:prstGeom prst="rtTriangle">
            <a:avLst/>
          </a:prstGeom>
          <a:solidFill>
            <a:srgbClr val="00AAA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textruta 3"/>
          <p:cNvSpPr txBox="1"/>
          <p:nvPr userDrawn="1"/>
        </p:nvSpPr>
        <p:spPr>
          <a:xfrm>
            <a:off x="0" y="-324656"/>
            <a:ext cx="12192000" cy="276999"/>
          </a:xfrm>
          <a:prstGeom prst="rect">
            <a:avLst/>
          </a:prstGeom>
          <a:noFill/>
        </p:spPr>
        <p:txBody>
          <a:bodyPr wrap="square" rtlCol="0">
            <a:spAutoFit/>
          </a:bodyPr>
          <a:lstStyle/>
          <a:p>
            <a:pPr algn="ctr"/>
            <a:r>
              <a:rPr lang="sv-SE" sz="1200" dirty="0">
                <a:solidFill>
                  <a:srgbClr val="FF0000"/>
                </a:solidFill>
              </a:rPr>
              <a:t>Välj Infoga bild från Bildarkivet för Tillväxtverkets bilder och illustrationer. Se även mallsidan.</a:t>
            </a:r>
          </a:p>
        </p:txBody>
      </p:sp>
      <p:sp>
        <p:nvSpPr>
          <p:cNvPr id="7" name="Rektangel 6">
            <a:extLst>
              <a:ext uri="{FF2B5EF4-FFF2-40B4-BE49-F238E27FC236}">
                <a16:creationId xmlns:a16="http://schemas.microsoft.com/office/drawing/2014/main" id="{E821F989-CDE3-1E41-B9A8-2E4ECA9FD4AF}"/>
              </a:ext>
            </a:extLst>
          </p:cNvPr>
          <p:cNvSpPr/>
          <p:nvPr userDrawn="1"/>
        </p:nvSpPr>
        <p:spPr>
          <a:xfrm>
            <a:off x="0" y="4225158"/>
            <a:ext cx="12192000" cy="2632842"/>
          </a:xfrm>
          <a:prstGeom prst="rect">
            <a:avLst/>
          </a:prstGeom>
          <a:gradFill flip="none" rotWithShape="1">
            <a:gsLst>
              <a:gs pos="1000">
                <a:schemeClr val="bg1">
                  <a:alpha val="0"/>
                </a:schemeClr>
              </a:gs>
              <a:gs pos="100000">
                <a:schemeClr val="bg1"/>
              </a:gs>
              <a:gs pos="72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ubrik 1">
            <a:extLst>
              <a:ext uri="{FF2B5EF4-FFF2-40B4-BE49-F238E27FC236}">
                <a16:creationId xmlns:a16="http://schemas.microsoft.com/office/drawing/2014/main" id="{83BD95E4-49CE-8943-916D-7F25FAD6DEC7}"/>
              </a:ext>
            </a:extLst>
          </p:cNvPr>
          <p:cNvSpPr>
            <a:spLocks noGrp="1"/>
          </p:cNvSpPr>
          <p:nvPr>
            <p:ph type="ctrTitle" hasCustomPrompt="1"/>
          </p:nvPr>
        </p:nvSpPr>
        <p:spPr>
          <a:xfrm>
            <a:off x="983153" y="4858742"/>
            <a:ext cx="8558609" cy="869262"/>
          </a:xfrm>
        </p:spPr>
        <p:txBody>
          <a:bodyPr lIns="0" tIns="0" rIns="0" bIns="0" anchor="b">
            <a:noAutofit/>
          </a:bodyPr>
          <a:lstStyle>
            <a:lvl1pPr marL="627063" indent="-627063" algn="l">
              <a:buFontTx/>
              <a:buBlip>
                <a:blip r:embed="rId2"/>
              </a:buBlip>
              <a:defRPr sz="5000" b="1" baseline="0"/>
            </a:lvl1pPr>
          </a:lstStyle>
          <a:p>
            <a:r>
              <a:rPr lang="sv-SE" dirty="0"/>
              <a:t>Skriv rubrik</a:t>
            </a:r>
          </a:p>
        </p:txBody>
      </p:sp>
      <p:sp>
        <p:nvSpPr>
          <p:cNvPr id="9" name="Underrubrik 2">
            <a:extLst>
              <a:ext uri="{FF2B5EF4-FFF2-40B4-BE49-F238E27FC236}">
                <a16:creationId xmlns:a16="http://schemas.microsoft.com/office/drawing/2014/main" id="{6A611121-8571-184C-B02A-4920CF050FE4}"/>
              </a:ext>
            </a:extLst>
          </p:cNvPr>
          <p:cNvSpPr>
            <a:spLocks noGrp="1"/>
          </p:cNvSpPr>
          <p:nvPr>
            <p:ph type="subTitle" idx="1" hasCustomPrompt="1"/>
          </p:nvPr>
        </p:nvSpPr>
        <p:spPr>
          <a:xfrm>
            <a:off x="1624355" y="5766875"/>
            <a:ext cx="7917406" cy="392695"/>
          </a:xfrm>
        </p:spPr>
        <p:txBody>
          <a:bodyPr lIns="0" tIns="0" rIns="0" bIns="0" anchor="t" anchorCtr="0">
            <a:noAutofit/>
          </a:bodyPr>
          <a:lstStyle>
            <a:lvl1pPr marL="0" indent="0" algn="l">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Skriv text här</a:t>
            </a:r>
          </a:p>
        </p:txBody>
      </p:sp>
      <p:sp>
        <p:nvSpPr>
          <p:cNvPr id="10" name="Datum">
            <a:extLst>
              <a:ext uri="{FF2B5EF4-FFF2-40B4-BE49-F238E27FC236}">
                <a16:creationId xmlns:a16="http://schemas.microsoft.com/office/drawing/2014/main" id="{233520D6-C618-394D-AF63-E37F336DB3C6}"/>
              </a:ext>
            </a:extLst>
          </p:cNvPr>
          <p:cNvSpPr>
            <a:spLocks noGrp="1"/>
          </p:cNvSpPr>
          <p:nvPr>
            <p:ph type="body" sz="quarter" idx="10" hasCustomPrompt="1"/>
          </p:nvPr>
        </p:nvSpPr>
        <p:spPr>
          <a:xfrm>
            <a:off x="1644377" y="6261400"/>
            <a:ext cx="7673975" cy="288000"/>
          </a:xfrm>
        </p:spPr>
        <p:txBody>
          <a:bodyPr lIns="0" tIns="0" rIns="0" bIns="0" anchor="b" anchorCtr="0">
            <a:noAutofit/>
          </a:bodyPr>
          <a:lstStyle>
            <a:lvl1pPr marL="0" indent="0">
              <a:buNone/>
              <a:defRPr sz="2000">
                <a:latin typeface="+mj-lt"/>
              </a:defRPr>
            </a:lvl1pPr>
          </a:lstStyle>
          <a:p>
            <a:pPr lvl="0"/>
            <a:r>
              <a:rPr lang="sv-SE" dirty="0"/>
              <a:t>Datum</a:t>
            </a:r>
          </a:p>
        </p:txBody>
      </p:sp>
      <p:pic>
        <p:nvPicPr>
          <p:cNvPr id="13" name="Bildobjekt 12">
            <a:extLst>
              <a:ext uri="{FF2B5EF4-FFF2-40B4-BE49-F238E27FC236}">
                <a16:creationId xmlns:a16="http://schemas.microsoft.com/office/drawing/2014/main" id="{7C9788BE-9413-B940-A877-16562A20580B}"/>
              </a:ext>
            </a:extLst>
          </p:cNvPr>
          <p:cNvPicPr>
            <a:picLocks noChangeAspect="1"/>
          </p:cNvPicPr>
          <p:nvPr userDrawn="1"/>
        </p:nvPicPr>
        <p:blipFill>
          <a:blip r:embed="rId3"/>
          <a:stretch>
            <a:fillRect/>
          </a:stretch>
        </p:blipFill>
        <p:spPr>
          <a:xfrm>
            <a:off x="10882959" y="6197683"/>
            <a:ext cx="972000" cy="460615"/>
          </a:xfrm>
          <a:prstGeom prst="rect">
            <a:avLst/>
          </a:prstGeom>
        </p:spPr>
      </p:pic>
      <p:sp>
        <p:nvSpPr>
          <p:cNvPr id="16" name="Platshållare för datum 3">
            <a:extLst>
              <a:ext uri="{FF2B5EF4-FFF2-40B4-BE49-F238E27FC236}">
                <a16:creationId xmlns:a16="http://schemas.microsoft.com/office/drawing/2014/main" id="{17DBA0D1-8C69-3344-A7D6-5B4C45301466}"/>
              </a:ext>
            </a:extLst>
          </p:cNvPr>
          <p:cNvSpPr>
            <a:spLocks noGrp="1"/>
          </p:cNvSpPr>
          <p:nvPr>
            <p:ph type="dt" sz="half" idx="2"/>
          </p:nvPr>
        </p:nvSpPr>
        <p:spPr>
          <a:xfrm>
            <a:off x="6985692" y="6430868"/>
            <a:ext cx="720000" cy="365125"/>
          </a:xfrm>
          <a:prstGeom prst="rect">
            <a:avLst/>
          </a:prstGeom>
        </p:spPr>
        <p:txBody>
          <a:bodyPr vert="horz" lIns="0" tIns="0" rIns="0" bIns="0" rtlCol="0" anchor="ctr"/>
          <a:lstStyle>
            <a:lvl1pPr algn="l">
              <a:defRPr sz="900">
                <a:solidFill>
                  <a:schemeClr val="tx1"/>
                </a:solidFill>
              </a:defRPr>
            </a:lvl1pPr>
          </a:lstStyle>
          <a:p>
            <a:fld id="{238BAE68-474C-49A7-968E-512E1662B4CE}" type="datetime1">
              <a:rPr lang="sv-SE" smtClean="0"/>
              <a:t>2023-03-27</a:t>
            </a:fld>
            <a:endParaRPr lang="sv-SE" dirty="0"/>
          </a:p>
        </p:txBody>
      </p:sp>
      <p:sp>
        <p:nvSpPr>
          <p:cNvPr id="17" name="Platshållare för bildnummer 5">
            <a:extLst>
              <a:ext uri="{FF2B5EF4-FFF2-40B4-BE49-F238E27FC236}">
                <a16:creationId xmlns:a16="http://schemas.microsoft.com/office/drawing/2014/main" id="{9CEC31AA-ADEE-8342-AEF5-5293FC547372}"/>
              </a:ext>
            </a:extLst>
          </p:cNvPr>
          <p:cNvSpPr>
            <a:spLocks noGrp="1"/>
          </p:cNvSpPr>
          <p:nvPr>
            <p:ph type="sldNum" sz="quarter" idx="4"/>
          </p:nvPr>
        </p:nvSpPr>
        <p:spPr>
          <a:xfrm>
            <a:off x="7548803" y="6430868"/>
            <a:ext cx="396000" cy="365125"/>
          </a:xfrm>
          <a:prstGeom prst="rect">
            <a:avLst/>
          </a:prstGeom>
        </p:spPr>
        <p:txBody>
          <a:bodyPr vert="horz" lIns="0" tIns="0" rIns="0" bIns="0" rtlCol="0" anchor="ctr"/>
          <a:lstStyle>
            <a:lvl1pPr algn="r">
              <a:defRPr sz="900">
                <a:solidFill>
                  <a:schemeClr val="tx1"/>
                </a:solidFill>
              </a:defRPr>
            </a:lvl1pPr>
          </a:lstStyle>
          <a:p>
            <a:fld id="{2CCD8362-DECF-4576-B512-B504A0CCB141}" type="slidenum">
              <a:rPr lang="sv-SE" smtClean="0"/>
              <a:pPr/>
              <a:t>‹#›</a:t>
            </a:fld>
            <a:endParaRPr lang="sv-SE" dirty="0"/>
          </a:p>
        </p:txBody>
      </p:sp>
      <p:pic>
        <p:nvPicPr>
          <p:cNvPr id="18" name="Bildobjekt 17">
            <a:extLst>
              <a:ext uri="{FF2B5EF4-FFF2-40B4-BE49-F238E27FC236}">
                <a16:creationId xmlns:a16="http://schemas.microsoft.com/office/drawing/2014/main" id="{0DB21EAE-7AF6-C04F-B1E6-E25C7A35325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21040" y="6177280"/>
            <a:ext cx="2261297" cy="480695"/>
          </a:xfrm>
          <a:prstGeom prst="rect">
            <a:avLst/>
          </a:prstGeom>
        </p:spPr>
      </p:pic>
    </p:spTree>
    <p:extLst>
      <p:ext uri="{BB962C8B-B14F-4D97-AF65-F5344CB8AC3E}">
        <p14:creationId xmlns:p14="http://schemas.microsoft.com/office/powerpoint/2010/main" val="1568810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vå del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a:t>Skriv rubrik</a:t>
            </a:r>
          </a:p>
        </p:txBody>
      </p:sp>
      <p:sp>
        <p:nvSpPr>
          <p:cNvPr id="9" name="Platshållare för text 11"/>
          <p:cNvSpPr>
            <a:spLocks noGrp="1"/>
          </p:cNvSpPr>
          <p:nvPr>
            <p:ph type="body" sz="quarter" idx="15" hasCustomPrompt="1"/>
          </p:nvPr>
        </p:nvSpPr>
        <p:spPr>
          <a:xfrm>
            <a:off x="968375" y="1176500"/>
            <a:ext cx="8599489" cy="473075"/>
          </a:xfrm>
        </p:spPr>
        <p:txBody>
          <a:bodyPr>
            <a:noAutofit/>
          </a:bodyPr>
          <a:lstStyle>
            <a:lvl1pPr marL="0" indent="0">
              <a:buFontTx/>
              <a:buNone/>
              <a:defRPr sz="2600" b="1">
                <a:latin typeface="+mj-lt"/>
              </a:defRPr>
            </a:lvl1pPr>
          </a:lstStyle>
          <a:p>
            <a:pPr lvl="0"/>
            <a:r>
              <a:rPr lang="sv-SE" dirty="0"/>
              <a:t>Skriv underrubrik</a:t>
            </a:r>
          </a:p>
        </p:txBody>
      </p:sp>
      <p:sp>
        <p:nvSpPr>
          <p:cNvPr id="8" name="Platshållare för innehåll 7"/>
          <p:cNvSpPr>
            <a:spLocks noGrp="1"/>
          </p:cNvSpPr>
          <p:nvPr>
            <p:ph sz="quarter" idx="16" hasCustomPrompt="1"/>
          </p:nvPr>
        </p:nvSpPr>
        <p:spPr>
          <a:xfrm>
            <a:off x="981529" y="1776539"/>
            <a:ext cx="4932000" cy="4093436"/>
          </a:xfrm>
        </p:spPr>
        <p:txBody>
          <a:bodyPr/>
          <a:lstStyle>
            <a:lvl1pPr>
              <a:defRPr/>
            </a:lvl1pPr>
          </a:lstStyle>
          <a:p>
            <a:pPr lvl="0"/>
            <a:r>
              <a:rPr lang="sv-SE" dirty="0"/>
              <a:t>Skriv 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7"/>
          <p:cNvSpPr>
            <a:spLocks noGrp="1"/>
          </p:cNvSpPr>
          <p:nvPr>
            <p:ph sz="quarter" idx="17" hasCustomPrompt="1"/>
          </p:nvPr>
        </p:nvSpPr>
        <p:spPr>
          <a:xfrm>
            <a:off x="6243145" y="1776539"/>
            <a:ext cx="4932000" cy="4093436"/>
          </a:xfrm>
        </p:spPr>
        <p:txBody>
          <a:bodyPr/>
          <a:lstStyle>
            <a:lvl1pPr>
              <a:defRPr/>
            </a:lvl1pPr>
          </a:lstStyle>
          <a:p>
            <a:pPr lvl="0"/>
            <a:r>
              <a:rPr lang="sv-SE" dirty="0"/>
              <a:t>Skriv 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p:cNvSpPr>
            <a:spLocks noGrp="1"/>
          </p:cNvSpPr>
          <p:nvPr>
            <p:ph type="dt" sz="half" idx="10"/>
          </p:nvPr>
        </p:nvSpPr>
        <p:spPr/>
        <p:txBody>
          <a:bodyPr/>
          <a:lstStyle/>
          <a:p>
            <a:fld id="{6771C413-27BF-4BA0-AD77-010F3C6804F1}" type="datetime1">
              <a:rPr lang="sv-SE" smtClean="0"/>
              <a:t>2023-03-27</a:t>
            </a:fld>
            <a:endParaRPr lang="sv-SE" dirty="0"/>
          </a:p>
        </p:txBody>
      </p:sp>
      <p:sp>
        <p:nvSpPr>
          <p:cNvPr id="7" name="Platshållare för bildnummer 6"/>
          <p:cNvSpPr>
            <a:spLocks noGrp="1"/>
          </p:cNvSpPr>
          <p:nvPr>
            <p:ph type="sldNum" sz="quarter" idx="12"/>
          </p:nvPr>
        </p:nvSpPr>
        <p:spPr/>
        <p:txBody>
          <a:bodyPr/>
          <a:lstStyle/>
          <a:p>
            <a:fld id="{2CCD8362-DECF-4576-B512-B504A0CCB141}" type="slidenum">
              <a:rPr lang="sv-SE" smtClean="0"/>
              <a:t>‹#›</a:t>
            </a:fld>
            <a:endParaRPr lang="sv-SE" dirty="0"/>
          </a:p>
        </p:txBody>
      </p:sp>
    </p:spTree>
    <p:extLst>
      <p:ext uri="{BB962C8B-B14F-4D97-AF65-F5344CB8AC3E}">
        <p14:creationId xmlns:p14="http://schemas.microsoft.com/office/powerpoint/2010/main" val="1733305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Rubrik och innehåll-bild höger">
    <p:spTree>
      <p:nvGrpSpPr>
        <p:cNvPr id="1" name=""/>
        <p:cNvGrpSpPr/>
        <p:nvPr/>
      </p:nvGrpSpPr>
      <p:grpSpPr>
        <a:xfrm>
          <a:off x="0" y="0"/>
          <a:ext cx="0" cy="0"/>
          <a:chOff x="0" y="0"/>
          <a:chExt cx="0" cy="0"/>
        </a:xfrm>
      </p:grpSpPr>
      <p:sp>
        <p:nvSpPr>
          <p:cNvPr id="5" name="Rubrik 4"/>
          <p:cNvSpPr>
            <a:spLocks noGrp="1"/>
          </p:cNvSpPr>
          <p:nvPr>
            <p:ph type="title" hasCustomPrompt="1"/>
          </p:nvPr>
        </p:nvSpPr>
        <p:spPr/>
        <p:txBody>
          <a:bodyPr/>
          <a:lstStyle>
            <a:lvl1pPr>
              <a:defRPr/>
            </a:lvl1pPr>
          </a:lstStyle>
          <a:p>
            <a:r>
              <a:rPr lang="sv-SE"/>
              <a:t>Skriv rubrik</a:t>
            </a:r>
          </a:p>
        </p:txBody>
      </p:sp>
      <p:sp>
        <p:nvSpPr>
          <p:cNvPr id="12" name="Platshållare för text 11"/>
          <p:cNvSpPr>
            <a:spLocks noGrp="1"/>
          </p:cNvSpPr>
          <p:nvPr>
            <p:ph type="body" sz="quarter" idx="15" hasCustomPrompt="1"/>
          </p:nvPr>
        </p:nvSpPr>
        <p:spPr>
          <a:xfrm>
            <a:off x="968375" y="1176500"/>
            <a:ext cx="8599489" cy="473075"/>
          </a:xfrm>
        </p:spPr>
        <p:txBody>
          <a:bodyPr>
            <a:noAutofit/>
          </a:bodyPr>
          <a:lstStyle>
            <a:lvl1pPr marL="0" indent="0">
              <a:buFontTx/>
              <a:buNone/>
              <a:defRPr sz="2600" b="1">
                <a:latin typeface="+mj-lt"/>
              </a:defRPr>
            </a:lvl1pPr>
          </a:lstStyle>
          <a:p>
            <a:pPr lvl="0"/>
            <a:r>
              <a:rPr lang="sv-SE"/>
              <a:t>Skriv underrubrik</a:t>
            </a:r>
          </a:p>
        </p:txBody>
      </p:sp>
      <p:sp>
        <p:nvSpPr>
          <p:cNvPr id="13" name="Platshållare för innehåll 12"/>
          <p:cNvSpPr>
            <a:spLocks noGrp="1"/>
          </p:cNvSpPr>
          <p:nvPr>
            <p:ph sz="quarter" idx="16" hasCustomPrompt="1"/>
          </p:nvPr>
        </p:nvSpPr>
        <p:spPr>
          <a:xfrm>
            <a:off x="981528" y="1776539"/>
            <a:ext cx="6766785" cy="4093436"/>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7B245F0-8C00-48F4-962D-C2F1804975EA}" type="datetime1">
              <a:rPr lang="sv-SE" smtClean="0"/>
              <a:t>2023-03-27</a:t>
            </a:fld>
            <a:endParaRPr lang="sv-SE"/>
          </a:p>
        </p:txBody>
      </p:sp>
      <p:sp>
        <p:nvSpPr>
          <p:cNvPr id="6" name="Platshållare för bildnummer 5"/>
          <p:cNvSpPr>
            <a:spLocks noGrp="1"/>
          </p:cNvSpPr>
          <p:nvPr>
            <p:ph type="sldNum" sz="quarter" idx="12"/>
          </p:nvPr>
        </p:nvSpPr>
        <p:spPr/>
        <p:txBody>
          <a:bodyPr/>
          <a:lstStyle/>
          <a:p>
            <a:fld id="{2CCD8362-DECF-4576-B512-B504A0CCB141}" type="slidenum">
              <a:rPr lang="sv-SE" smtClean="0"/>
              <a:t>‹#›</a:t>
            </a:fld>
            <a:endParaRPr lang="sv-SE"/>
          </a:p>
        </p:txBody>
      </p:sp>
      <p:sp>
        <p:nvSpPr>
          <p:cNvPr id="10" name="Platshållare för bild 9"/>
          <p:cNvSpPr>
            <a:spLocks noGrp="1"/>
          </p:cNvSpPr>
          <p:nvPr>
            <p:ph type="pic" sz="quarter" idx="14" hasCustomPrompt="1"/>
          </p:nvPr>
        </p:nvSpPr>
        <p:spPr>
          <a:xfrm>
            <a:off x="7973225" y="1776539"/>
            <a:ext cx="3273039" cy="4093436"/>
          </a:xfrm>
        </p:spPr>
        <p:txBody>
          <a:bodyPr/>
          <a:lstStyle>
            <a:lvl1pPr marL="0" indent="0">
              <a:buFontTx/>
              <a:buNone/>
              <a:defRPr/>
            </a:lvl1pPr>
          </a:lstStyle>
          <a:p>
            <a:r>
              <a:rPr lang="sv-SE"/>
              <a:t>Välj Infoga bild från Bildarkivet för Tillväxtverkets bilder och illustrationer. Se även mallsidan.</a:t>
            </a:r>
          </a:p>
        </p:txBody>
      </p:sp>
    </p:spTree>
    <p:extLst>
      <p:ext uri="{BB962C8B-B14F-4D97-AF65-F5344CB8AC3E}">
        <p14:creationId xmlns:p14="http://schemas.microsoft.com/office/powerpoint/2010/main" val="3028663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ild vänster stor och Rubrik och innehåll">
    <p:bg>
      <p:bgPr>
        <a:solidFill>
          <a:schemeClr val="bg1"/>
        </a:solidFill>
        <a:effectLst/>
      </p:bgPr>
    </p:bg>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6243139" y="84084"/>
            <a:ext cx="5040000" cy="1040524"/>
          </a:xfrm>
        </p:spPr>
        <p:txBody>
          <a:bodyPr/>
          <a:lstStyle>
            <a:lvl1pPr>
              <a:defRPr baseline="0"/>
            </a:lvl1pPr>
          </a:lstStyle>
          <a:p>
            <a:r>
              <a:rPr lang="sv-SE"/>
              <a:t>Skriv rubrik</a:t>
            </a:r>
          </a:p>
        </p:txBody>
      </p:sp>
      <p:sp>
        <p:nvSpPr>
          <p:cNvPr id="12" name="Platshållare för text 11"/>
          <p:cNvSpPr>
            <a:spLocks noGrp="1"/>
          </p:cNvSpPr>
          <p:nvPr>
            <p:ph type="body" sz="quarter" idx="15" hasCustomPrompt="1"/>
          </p:nvPr>
        </p:nvSpPr>
        <p:spPr>
          <a:xfrm>
            <a:off x="6243140" y="1176500"/>
            <a:ext cx="5040000" cy="473075"/>
          </a:xfrm>
        </p:spPr>
        <p:txBody>
          <a:bodyPr>
            <a:noAutofit/>
          </a:bodyPr>
          <a:lstStyle>
            <a:lvl1pPr marL="0" indent="0">
              <a:buFontTx/>
              <a:buNone/>
              <a:defRPr sz="2600" b="1">
                <a:latin typeface="+mj-lt"/>
              </a:defRPr>
            </a:lvl1pPr>
          </a:lstStyle>
          <a:p>
            <a:pPr lvl="0"/>
            <a:r>
              <a:rPr lang="sv-SE"/>
              <a:t>Skriv underrubrik</a:t>
            </a:r>
          </a:p>
        </p:txBody>
      </p:sp>
      <p:sp>
        <p:nvSpPr>
          <p:cNvPr id="7" name="Platshållare för innehåll 6"/>
          <p:cNvSpPr>
            <a:spLocks noGrp="1"/>
          </p:cNvSpPr>
          <p:nvPr>
            <p:ph sz="quarter" idx="16" hasCustomPrompt="1"/>
          </p:nvPr>
        </p:nvSpPr>
        <p:spPr>
          <a:xfrm>
            <a:off x="6243140" y="1776539"/>
            <a:ext cx="5040000" cy="4113212"/>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67CEB4E-1F85-4743-ACC5-DCD46BFD3510}" type="datetime1">
              <a:rPr lang="sv-SE" smtClean="0"/>
              <a:t>2023-03-27</a:t>
            </a:fld>
            <a:endParaRPr lang="sv-SE"/>
          </a:p>
        </p:txBody>
      </p:sp>
      <p:sp>
        <p:nvSpPr>
          <p:cNvPr id="6" name="Platshållare för bildnummer 5"/>
          <p:cNvSpPr>
            <a:spLocks noGrp="1"/>
          </p:cNvSpPr>
          <p:nvPr>
            <p:ph type="sldNum" sz="quarter" idx="12"/>
          </p:nvPr>
        </p:nvSpPr>
        <p:spPr/>
        <p:txBody>
          <a:bodyPr/>
          <a:lstStyle/>
          <a:p>
            <a:fld id="{2CCD8362-DECF-4576-B512-B504A0CCB141}" type="slidenum">
              <a:rPr lang="sv-SE" smtClean="0"/>
              <a:t>‹#›</a:t>
            </a:fld>
            <a:endParaRPr lang="sv-SE"/>
          </a:p>
        </p:txBody>
      </p:sp>
      <p:sp>
        <p:nvSpPr>
          <p:cNvPr id="10" name="Platshållare för bild 9"/>
          <p:cNvSpPr>
            <a:spLocks noGrp="1"/>
          </p:cNvSpPr>
          <p:nvPr>
            <p:ph type="pic" sz="quarter" idx="14" hasCustomPrompt="1"/>
          </p:nvPr>
        </p:nvSpPr>
        <p:spPr>
          <a:xfrm>
            <a:off x="0" y="-1"/>
            <a:ext cx="5991260" cy="6858000"/>
          </a:xfrm>
        </p:spPr>
        <p:txBody>
          <a:bodyPr/>
          <a:lstStyle>
            <a:lvl1pPr marL="0" indent="0">
              <a:buFontTx/>
              <a:buNone/>
              <a:defRPr/>
            </a:lvl1pPr>
          </a:lstStyle>
          <a:p>
            <a:r>
              <a:rPr lang="sv-SE"/>
              <a:t>Välj Infoga bild från Bildarkivet för Tillväxtverkets bilder och illustrationer. Se även mallsidan.</a:t>
            </a:r>
          </a:p>
        </p:txBody>
      </p:sp>
      <p:sp>
        <p:nvSpPr>
          <p:cNvPr id="8" name="Platshållare för text 7"/>
          <p:cNvSpPr>
            <a:spLocks noGrp="1"/>
          </p:cNvSpPr>
          <p:nvPr>
            <p:ph type="body" sz="quarter" idx="17" hasCustomPrompt="1"/>
          </p:nvPr>
        </p:nvSpPr>
        <p:spPr>
          <a:xfrm>
            <a:off x="0" y="0"/>
            <a:ext cx="4316341" cy="3316511"/>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2647065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a:t>Skriv rubrik</a:t>
            </a:r>
          </a:p>
        </p:txBody>
      </p:sp>
      <p:sp>
        <p:nvSpPr>
          <p:cNvPr id="3" name="Platshållare för datum 2"/>
          <p:cNvSpPr>
            <a:spLocks noGrp="1"/>
          </p:cNvSpPr>
          <p:nvPr>
            <p:ph type="dt" sz="half" idx="10"/>
          </p:nvPr>
        </p:nvSpPr>
        <p:spPr/>
        <p:txBody>
          <a:bodyPr/>
          <a:lstStyle/>
          <a:p>
            <a:fld id="{86F05360-9DA9-4B1A-9A2F-033F39D912AC}" type="datetime1">
              <a:rPr lang="sv-SE" smtClean="0"/>
              <a:t>2023-03-27</a:t>
            </a:fld>
            <a:endParaRPr lang="sv-SE"/>
          </a:p>
        </p:txBody>
      </p:sp>
      <p:sp>
        <p:nvSpPr>
          <p:cNvPr id="4" name="Platshållare för bildnummer 3"/>
          <p:cNvSpPr>
            <a:spLocks noGrp="1"/>
          </p:cNvSpPr>
          <p:nvPr>
            <p:ph type="sldNum" sz="quarter" idx="11"/>
          </p:nvPr>
        </p:nvSpPr>
        <p:spPr/>
        <p:txBody>
          <a:bodyPr/>
          <a:lstStyle/>
          <a:p>
            <a:fld id="{2CCD8362-DECF-4576-B512-B504A0CCB141}" type="slidenum">
              <a:rPr lang="sv-SE" smtClean="0"/>
              <a:pPr/>
              <a:t>‹#›</a:t>
            </a:fld>
            <a:endParaRPr lang="sv-SE"/>
          </a:p>
        </p:txBody>
      </p:sp>
      <p:sp>
        <p:nvSpPr>
          <p:cNvPr id="6" name="Platshållare för text 11"/>
          <p:cNvSpPr>
            <a:spLocks noGrp="1"/>
          </p:cNvSpPr>
          <p:nvPr>
            <p:ph type="body" sz="quarter" idx="15" hasCustomPrompt="1"/>
          </p:nvPr>
        </p:nvSpPr>
        <p:spPr>
          <a:xfrm>
            <a:off x="968375" y="1176500"/>
            <a:ext cx="8599489" cy="473075"/>
          </a:xfrm>
        </p:spPr>
        <p:txBody>
          <a:bodyPr>
            <a:noAutofit/>
          </a:bodyPr>
          <a:lstStyle>
            <a:lvl1pPr marL="0" indent="0">
              <a:buFontTx/>
              <a:buNone/>
              <a:defRPr sz="2600" b="1" baseline="0">
                <a:latin typeface="+mj-lt"/>
              </a:defRPr>
            </a:lvl1pPr>
          </a:lstStyle>
          <a:p>
            <a:pPr lvl="0"/>
            <a:r>
              <a:rPr lang="sv-SE"/>
              <a:t>Skriv underrubrik</a:t>
            </a:r>
          </a:p>
        </p:txBody>
      </p:sp>
      <p:sp>
        <p:nvSpPr>
          <p:cNvPr id="7" name="Platshållare för innehåll 6"/>
          <p:cNvSpPr>
            <a:spLocks noGrp="1"/>
          </p:cNvSpPr>
          <p:nvPr>
            <p:ph sz="quarter" idx="16" hasCustomPrompt="1"/>
          </p:nvPr>
        </p:nvSpPr>
        <p:spPr>
          <a:xfrm>
            <a:off x="981530" y="1776538"/>
            <a:ext cx="10299246" cy="4093436"/>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10474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a:t>Skriv rubrik</a:t>
            </a:r>
          </a:p>
        </p:txBody>
      </p:sp>
      <p:sp>
        <p:nvSpPr>
          <p:cNvPr id="3" name="Platshållare för datum 2"/>
          <p:cNvSpPr>
            <a:spLocks noGrp="1"/>
          </p:cNvSpPr>
          <p:nvPr>
            <p:ph type="dt" sz="half" idx="10"/>
          </p:nvPr>
        </p:nvSpPr>
        <p:spPr/>
        <p:txBody>
          <a:bodyPr/>
          <a:lstStyle/>
          <a:p>
            <a:fld id="{86F05360-9DA9-4B1A-9A2F-033F39D912AC}" type="datetime1">
              <a:rPr lang="sv-SE" smtClean="0"/>
              <a:t>2023-03-27</a:t>
            </a:fld>
            <a:endParaRPr lang="sv-SE"/>
          </a:p>
        </p:txBody>
      </p:sp>
      <p:sp>
        <p:nvSpPr>
          <p:cNvPr id="4" name="Platshållare för bildnummer 3"/>
          <p:cNvSpPr>
            <a:spLocks noGrp="1"/>
          </p:cNvSpPr>
          <p:nvPr>
            <p:ph type="sldNum" sz="quarter" idx="11"/>
          </p:nvPr>
        </p:nvSpPr>
        <p:spPr/>
        <p:txBody>
          <a:bodyPr/>
          <a:lstStyle/>
          <a:p>
            <a:fld id="{2CCD8362-DECF-4576-B512-B504A0CCB141}" type="slidenum">
              <a:rPr lang="sv-SE" smtClean="0"/>
              <a:pPr/>
              <a:t>‹#›</a:t>
            </a:fld>
            <a:endParaRPr lang="sv-SE"/>
          </a:p>
        </p:txBody>
      </p:sp>
      <p:sp>
        <p:nvSpPr>
          <p:cNvPr id="6" name="Platshållare för text 11"/>
          <p:cNvSpPr>
            <a:spLocks noGrp="1"/>
          </p:cNvSpPr>
          <p:nvPr>
            <p:ph type="body" sz="quarter" idx="15" hasCustomPrompt="1"/>
          </p:nvPr>
        </p:nvSpPr>
        <p:spPr>
          <a:xfrm>
            <a:off x="968375" y="1176500"/>
            <a:ext cx="8599489" cy="473075"/>
          </a:xfrm>
        </p:spPr>
        <p:txBody>
          <a:bodyPr>
            <a:noAutofit/>
          </a:bodyPr>
          <a:lstStyle>
            <a:lvl1pPr marL="0" indent="0">
              <a:buFontTx/>
              <a:buNone/>
              <a:defRPr sz="2600" b="1" baseline="0">
                <a:latin typeface="+mj-lt"/>
              </a:defRPr>
            </a:lvl1pPr>
          </a:lstStyle>
          <a:p>
            <a:pPr lvl="0"/>
            <a:r>
              <a:rPr lang="sv-SE"/>
              <a:t>Skriv underrubrik</a:t>
            </a:r>
          </a:p>
        </p:txBody>
      </p:sp>
      <p:sp>
        <p:nvSpPr>
          <p:cNvPr id="7" name="Platshållare för innehåll 6"/>
          <p:cNvSpPr>
            <a:spLocks noGrp="1"/>
          </p:cNvSpPr>
          <p:nvPr>
            <p:ph sz="quarter" idx="16" hasCustomPrompt="1"/>
          </p:nvPr>
        </p:nvSpPr>
        <p:spPr>
          <a:xfrm>
            <a:off x="981530" y="1776538"/>
            <a:ext cx="10299246" cy="4093436"/>
          </a:xfrm>
        </p:spPr>
        <p:txBody>
          <a:bodyPr/>
          <a:lstStyle>
            <a:lvl1pPr>
              <a:defRPr/>
            </a:lvl1pPr>
          </a:lstStyle>
          <a:p>
            <a:pPr lvl="0"/>
            <a:r>
              <a:rPr lang="sv-SE"/>
              <a:t>Skriv 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418977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3E4DAB-C4B3-AD01-8C27-4B11AC8AC34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10D926F-5143-CCDC-CA6F-26CC0398A15E}"/>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E76E0FC-CEA9-5ACB-9FD8-5B9A7BC8BF8F}"/>
              </a:ext>
            </a:extLst>
          </p:cNvPr>
          <p:cNvSpPr>
            <a:spLocks noGrp="1"/>
          </p:cNvSpPr>
          <p:nvPr>
            <p:ph type="dt" sz="half" idx="10"/>
          </p:nvPr>
        </p:nvSpPr>
        <p:spPr/>
        <p:txBody>
          <a:bodyPr/>
          <a:lstStyle/>
          <a:p>
            <a:fld id="{C2F210C5-9331-4BFE-8C88-0A47F91157EE}" type="datetimeFigureOut">
              <a:rPr lang="sv-SE" smtClean="0"/>
              <a:t>2023-03-27</a:t>
            </a:fld>
            <a:endParaRPr lang="sv-SE"/>
          </a:p>
        </p:txBody>
      </p:sp>
      <p:sp>
        <p:nvSpPr>
          <p:cNvPr id="5" name="Platshållare för sidfot 4">
            <a:extLst>
              <a:ext uri="{FF2B5EF4-FFF2-40B4-BE49-F238E27FC236}">
                <a16:creationId xmlns:a16="http://schemas.microsoft.com/office/drawing/2014/main" id="{F9091B94-BADB-5859-7913-CE1F626C9FF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BFE6909-FBE4-F76E-D31D-9FFA7617440E}"/>
              </a:ext>
            </a:extLst>
          </p:cNvPr>
          <p:cNvSpPr>
            <a:spLocks noGrp="1"/>
          </p:cNvSpPr>
          <p:nvPr>
            <p:ph type="sldNum" sz="quarter" idx="12"/>
          </p:nvPr>
        </p:nvSpPr>
        <p:spPr/>
        <p:txBody>
          <a:bodyPr/>
          <a:lstStyle/>
          <a:p>
            <a:fld id="{E3D510CC-0E0D-40BD-9920-80E14886BFB0}" type="slidenum">
              <a:rPr lang="sv-SE" smtClean="0"/>
              <a:t>‹#›</a:t>
            </a:fld>
            <a:endParaRPr lang="sv-SE"/>
          </a:p>
        </p:txBody>
      </p:sp>
    </p:spTree>
    <p:extLst>
      <p:ext uri="{BB962C8B-B14F-4D97-AF65-F5344CB8AC3E}">
        <p14:creationId xmlns:p14="http://schemas.microsoft.com/office/powerpoint/2010/main" val="2785137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0DB012-C003-3072-5220-84C65EF66FEC}"/>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9D710E1-D0F9-DE73-C6BE-5E317BA408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8ABD2C4D-3084-5C7A-2A68-D99913506D4B}"/>
              </a:ext>
            </a:extLst>
          </p:cNvPr>
          <p:cNvSpPr>
            <a:spLocks noGrp="1"/>
          </p:cNvSpPr>
          <p:nvPr>
            <p:ph type="dt" sz="half" idx="10"/>
          </p:nvPr>
        </p:nvSpPr>
        <p:spPr/>
        <p:txBody>
          <a:bodyPr/>
          <a:lstStyle/>
          <a:p>
            <a:fld id="{C2F210C5-9331-4BFE-8C88-0A47F91157EE}" type="datetimeFigureOut">
              <a:rPr lang="sv-SE" smtClean="0"/>
              <a:t>2023-03-27</a:t>
            </a:fld>
            <a:endParaRPr lang="sv-SE"/>
          </a:p>
        </p:txBody>
      </p:sp>
      <p:sp>
        <p:nvSpPr>
          <p:cNvPr id="5" name="Platshållare för sidfot 4">
            <a:extLst>
              <a:ext uri="{FF2B5EF4-FFF2-40B4-BE49-F238E27FC236}">
                <a16:creationId xmlns:a16="http://schemas.microsoft.com/office/drawing/2014/main" id="{93134D79-BDE6-65AF-8AD6-1EE1E891F78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B3F6BE0-78DE-E96E-CD04-C5109C136614}"/>
              </a:ext>
            </a:extLst>
          </p:cNvPr>
          <p:cNvSpPr>
            <a:spLocks noGrp="1"/>
          </p:cNvSpPr>
          <p:nvPr>
            <p:ph type="sldNum" sz="quarter" idx="12"/>
          </p:nvPr>
        </p:nvSpPr>
        <p:spPr/>
        <p:txBody>
          <a:bodyPr/>
          <a:lstStyle/>
          <a:p>
            <a:fld id="{E3D510CC-0E0D-40BD-9920-80E14886BFB0}" type="slidenum">
              <a:rPr lang="sv-SE" smtClean="0"/>
              <a:t>‹#›</a:t>
            </a:fld>
            <a:endParaRPr lang="sv-SE"/>
          </a:p>
        </p:txBody>
      </p:sp>
    </p:spTree>
    <p:extLst>
      <p:ext uri="{BB962C8B-B14F-4D97-AF65-F5344CB8AC3E}">
        <p14:creationId xmlns:p14="http://schemas.microsoft.com/office/powerpoint/2010/main" val="1629391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A27D2D-D49A-2469-77A0-65E3AF506ED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3B94736-BDED-D938-D98F-EF951B10D976}"/>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21346C0-CD08-C1E1-39AD-33F361DCF9EA}"/>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32742A8-BF1D-3A36-DE37-5F9D26740860}"/>
              </a:ext>
            </a:extLst>
          </p:cNvPr>
          <p:cNvSpPr>
            <a:spLocks noGrp="1"/>
          </p:cNvSpPr>
          <p:nvPr>
            <p:ph type="dt" sz="half" idx="10"/>
          </p:nvPr>
        </p:nvSpPr>
        <p:spPr/>
        <p:txBody>
          <a:bodyPr/>
          <a:lstStyle/>
          <a:p>
            <a:fld id="{C2F210C5-9331-4BFE-8C88-0A47F91157EE}" type="datetimeFigureOut">
              <a:rPr lang="sv-SE" smtClean="0"/>
              <a:t>2023-03-27</a:t>
            </a:fld>
            <a:endParaRPr lang="sv-SE"/>
          </a:p>
        </p:txBody>
      </p:sp>
      <p:sp>
        <p:nvSpPr>
          <p:cNvPr id="6" name="Platshållare för sidfot 5">
            <a:extLst>
              <a:ext uri="{FF2B5EF4-FFF2-40B4-BE49-F238E27FC236}">
                <a16:creationId xmlns:a16="http://schemas.microsoft.com/office/drawing/2014/main" id="{C1BE8EDF-69D6-3DA5-A596-2775B72159B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4A17F2C-2669-0396-7082-4CB96CEFE4F7}"/>
              </a:ext>
            </a:extLst>
          </p:cNvPr>
          <p:cNvSpPr>
            <a:spLocks noGrp="1"/>
          </p:cNvSpPr>
          <p:nvPr>
            <p:ph type="sldNum" sz="quarter" idx="12"/>
          </p:nvPr>
        </p:nvSpPr>
        <p:spPr/>
        <p:txBody>
          <a:bodyPr/>
          <a:lstStyle/>
          <a:p>
            <a:fld id="{E3D510CC-0E0D-40BD-9920-80E14886BFB0}" type="slidenum">
              <a:rPr lang="sv-SE" smtClean="0"/>
              <a:t>‹#›</a:t>
            </a:fld>
            <a:endParaRPr lang="sv-SE"/>
          </a:p>
        </p:txBody>
      </p:sp>
    </p:spTree>
    <p:extLst>
      <p:ext uri="{BB962C8B-B14F-4D97-AF65-F5344CB8AC3E}">
        <p14:creationId xmlns:p14="http://schemas.microsoft.com/office/powerpoint/2010/main" val="1751425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92432E-5779-4CA9-083D-1A6CCE63CDB2}"/>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71C9006-58FD-DEC4-5A8E-8E3BDED13E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4DE7776-15B2-4A65-B593-FB4529411D1F}"/>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21315195-ABB5-240D-0CC7-D3EF073036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C8F3DFA9-1D8B-466F-FC7A-BAE457D11B2A}"/>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D2FAC47-73FA-8ED1-80B9-92CFF690B372}"/>
              </a:ext>
            </a:extLst>
          </p:cNvPr>
          <p:cNvSpPr>
            <a:spLocks noGrp="1"/>
          </p:cNvSpPr>
          <p:nvPr>
            <p:ph type="dt" sz="half" idx="10"/>
          </p:nvPr>
        </p:nvSpPr>
        <p:spPr/>
        <p:txBody>
          <a:bodyPr/>
          <a:lstStyle/>
          <a:p>
            <a:fld id="{C2F210C5-9331-4BFE-8C88-0A47F91157EE}" type="datetimeFigureOut">
              <a:rPr lang="sv-SE" smtClean="0"/>
              <a:t>2023-03-27</a:t>
            </a:fld>
            <a:endParaRPr lang="sv-SE"/>
          </a:p>
        </p:txBody>
      </p:sp>
      <p:sp>
        <p:nvSpPr>
          <p:cNvPr id="8" name="Platshållare för sidfot 7">
            <a:extLst>
              <a:ext uri="{FF2B5EF4-FFF2-40B4-BE49-F238E27FC236}">
                <a16:creationId xmlns:a16="http://schemas.microsoft.com/office/drawing/2014/main" id="{11000887-9FA5-5A22-75B4-D234ACBB06BD}"/>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449C3AD3-BD0D-BF1B-5363-1942C5DF0C8D}"/>
              </a:ext>
            </a:extLst>
          </p:cNvPr>
          <p:cNvSpPr>
            <a:spLocks noGrp="1"/>
          </p:cNvSpPr>
          <p:nvPr>
            <p:ph type="sldNum" sz="quarter" idx="12"/>
          </p:nvPr>
        </p:nvSpPr>
        <p:spPr/>
        <p:txBody>
          <a:bodyPr/>
          <a:lstStyle/>
          <a:p>
            <a:fld id="{E3D510CC-0E0D-40BD-9920-80E14886BFB0}" type="slidenum">
              <a:rPr lang="sv-SE" smtClean="0"/>
              <a:t>‹#›</a:t>
            </a:fld>
            <a:endParaRPr lang="sv-SE"/>
          </a:p>
        </p:txBody>
      </p:sp>
    </p:spTree>
    <p:extLst>
      <p:ext uri="{BB962C8B-B14F-4D97-AF65-F5344CB8AC3E}">
        <p14:creationId xmlns:p14="http://schemas.microsoft.com/office/powerpoint/2010/main" val="733831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5FE02C-0239-8042-906D-9B11EC4482F8}"/>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E9752CA0-9A9C-F96D-E001-DBD3A9B9E11B}"/>
              </a:ext>
            </a:extLst>
          </p:cNvPr>
          <p:cNvSpPr>
            <a:spLocks noGrp="1"/>
          </p:cNvSpPr>
          <p:nvPr>
            <p:ph type="dt" sz="half" idx="10"/>
          </p:nvPr>
        </p:nvSpPr>
        <p:spPr/>
        <p:txBody>
          <a:bodyPr/>
          <a:lstStyle/>
          <a:p>
            <a:fld id="{C2F210C5-9331-4BFE-8C88-0A47F91157EE}" type="datetimeFigureOut">
              <a:rPr lang="sv-SE" smtClean="0"/>
              <a:t>2023-03-27</a:t>
            </a:fld>
            <a:endParaRPr lang="sv-SE"/>
          </a:p>
        </p:txBody>
      </p:sp>
      <p:sp>
        <p:nvSpPr>
          <p:cNvPr id="4" name="Platshållare för sidfot 3">
            <a:extLst>
              <a:ext uri="{FF2B5EF4-FFF2-40B4-BE49-F238E27FC236}">
                <a16:creationId xmlns:a16="http://schemas.microsoft.com/office/drawing/2014/main" id="{5098B043-29BE-F5EE-6F5D-9FCB8FE18BCF}"/>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E8F8784-B071-D064-5318-A8E1716E6733}"/>
              </a:ext>
            </a:extLst>
          </p:cNvPr>
          <p:cNvSpPr>
            <a:spLocks noGrp="1"/>
          </p:cNvSpPr>
          <p:nvPr>
            <p:ph type="sldNum" sz="quarter" idx="12"/>
          </p:nvPr>
        </p:nvSpPr>
        <p:spPr/>
        <p:txBody>
          <a:bodyPr/>
          <a:lstStyle/>
          <a:p>
            <a:fld id="{E3D510CC-0E0D-40BD-9920-80E14886BFB0}" type="slidenum">
              <a:rPr lang="sv-SE" smtClean="0"/>
              <a:t>‹#›</a:t>
            </a:fld>
            <a:endParaRPr lang="sv-SE"/>
          </a:p>
        </p:txBody>
      </p:sp>
    </p:spTree>
    <p:extLst>
      <p:ext uri="{BB962C8B-B14F-4D97-AF65-F5344CB8AC3E}">
        <p14:creationId xmlns:p14="http://schemas.microsoft.com/office/powerpoint/2010/main" val="9106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E2CDB8A-9D9F-DBA9-ED97-351FED01733A}"/>
              </a:ext>
            </a:extLst>
          </p:cNvPr>
          <p:cNvSpPr>
            <a:spLocks noGrp="1"/>
          </p:cNvSpPr>
          <p:nvPr>
            <p:ph type="dt" sz="half" idx="10"/>
          </p:nvPr>
        </p:nvSpPr>
        <p:spPr/>
        <p:txBody>
          <a:bodyPr/>
          <a:lstStyle/>
          <a:p>
            <a:fld id="{C2F210C5-9331-4BFE-8C88-0A47F91157EE}" type="datetimeFigureOut">
              <a:rPr lang="sv-SE" smtClean="0"/>
              <a:t>2023-03-27</a:t>
            </a:fld>
            <a:endParaRPr lang="sv-SE"/>
          </a:p>
        </p:txBody>
      </p:sp>
      <p:sp>
        <p:nvSpPr>
          <p:cNvPr id="3" name="Platshållare för sidfot 2">
            <a:extLst>
              <a:ext uri="{FF2B5EF4-FFF2-40B4-BE49-F238E27FC236}">
                <a16:creationId xmlns:a16="http://schemas.microsoft.com/office/drawing/2014/main" id="{CD900D8F-4E50-DA08-CC44-83A9E514FD9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1DB1C220-3EA1-4621-5A4E-781C619EA3C4}"/>
              </a:ext>
            </a:extLst>
          </p:cNvPr>
          <p:cNvSpPr>
            <a:spLocks noGrp="1"/>
          </p:cNvSpPr>
          <p:nvPr>
            <p:ph type="sldNum" sz="quarter" idx="12"/>
          </p:nvPr>
        </p:nvSpPr>
        <p:spPr/>
        <p:txBody>
          <a:bodyPr/>
          <a:lstStyle/>
          <a:p>
            <a:fld id="{E3D510CC-0E0D-40BD-9920-80E14886BFB0}" type="slidenum">
              <a:rPr lang="sv-SE" smtClean="0"/>
              <a:t>‹#›</a:t>
            </a:fld>
            <a:endParaRPr lang="sv-SE"/>
          </a:p>
        </p:txBody>
      </p:sp>
    </p:spTree>
    <p:extLst>
      <p:ext uri="{BB962C8B-B14F-4D97-AF65-F5344CB8AC3E}">
        <p14:creationId xmlns:p14="http://schemas.microsoft.com/office/powerpoint/2010/main" val="2653880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7FA6AC-686F-F19A-F1A8-B813D0CF6B7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78E0D4F-4173-6346-CE24-59557F218A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E156C2FA-C54F-1820-0903-FF190EC2A9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73A9360-C6C4-DABF-3E00-B9928B5EBA08}"/>
              </a:ext>
            </a:extLst>
          </p:cNvPr>
          <p:cNvSpPr>
            <a:spLocks noGrp="1"/>
          </p:cNvSpPr>
          <p:nvPr>
            <p:ph type="dt" sz="half" idx="10"/>
          </p:nvPr>
        </p:nvSpPr>
        <p:spPr/>
        <p:txBody>
          <a:bodyPr/>
          <a:lstStyle/>
          <a:p>
            <a:fld id="{C2F210C5-9331-4BFE-8C88-0A47F91157EE}" type="datetimeFigureOut">
              <a:rPr lang="sv-SE" smtClean="0"/>
              <a:t>2023-03-27</a:t>
            </a:fld>
            <a:endParaRPr lang="sv-SE"/>
          </a:p>
        </p:txBody>
      </p:sp>
      <p:sp>
        <p:nvSpPr>
          <p:cNvPr id="6" name="Platshållare för sidfot 5">
            <a:extLst>
              <a:ext uri="{FF2B5EF4-FFF2-40B4-BE49-F238E27FC236}">
                <a16:creationId xmlns:a16="http://schemas.microsoft.com/office/drawing/2014/main" id="{D9BA1246-51A9-6F7A-1836-CB7F76C98BB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3B6828B-E82A-0B20-2311-6790280735C3}"/>
              </a:ext>
            </a:extLst>
          </p:cNvPr>
          <p:cNvSpPr>
            <a:spLocks noGrp="1"/>
          </p:cNvSpPr>
          <p:nvPr>
            <p:ph type="sldNum" sz="quarter" idx="12"/>
          </p:nvPr>
        </p:nvSpPr>
        <p:spPr/>
        <p:txBody>
          <a:bodyPr/>
          <a:lstStyle/>
          <a:p>
            <a:fld id="{E3D510CC-0E0D-40BD-9920-80E14886BFB0}" type="slidenum">
              <a:rPr lang="sv-SE" smtClean="0"/>
              <a:t>‹#›</a:t>
            </a:fld>
            <a:endParaRPr lang="sv-SE"/>
          </a:p>
        </p:txBody>
      </p:sp>
    </p:spTree>
    <p:extLst>
      <p:ext uri="{BB962C8B-B14F-4D97-AF65-F5344CB8AC3E}">
        <p14:creationId xmlns:p14="http://schemas.microsoft.com/office/powerpoint/2010/main" val="2975996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546963-C022-62F8-2F6D-254210F0A88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A0994730-E029-42C3-16F3-F038A6C511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4ED7520F-C2F6-028A-05DC-1D4ACC5729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89EB30B-FD61-7621-8F8F-5438BDAB5196}"/>
              </a:ext>
            </a:extLst>
          </p:cNvPr>
          <p:cNvSpPr>
            <a:spLocks noGrp="1"/>
          </p:cNvSpPr>
          <p:nvPr>
            <p:ph type="dt" sz="half" idx="10"/>
          </p:nvPr>
        </p:nvSpPr>
        <p:spPr/>
        <p:txBody>
          <a:bodyPr/>
          <a:lstStyle/>
          <a:p>
            <a:fld id="{C2F210C5-9331-4BFE-8C88-0A47F91157EE}" type="datetimeFigureOut">
              <a:rPr lang="sv-SE" smtClean="0"/>
              <a:t>2023-03-27</a:t>
            </a:fld>
            <a:endParaRPr lang="sv-SE"/>
          </a:p>
        </p:txBody>
      </p:sp>
      <p:sp>
        <p:nvSpPr>
          <p:cNvPr id="6" name="Platshållare för sidfot 5">
            <a:extLst>
              <a:ext uri="{FF2B5EF4-FFF2-40B4-BE49-F238E27FC236}">
                <a16:creationId xmlns:a16="http://schemas.microsoft.com/office/drawing/2014/main" id="{2CB223D7-D977-2E82-27FB-C85A8A8A6C5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D4DDFE0-C1E9-64DE-86F4-80B2A19F9550}"/>
              </a:ext>
            </a:extLst>
          </p:cNvPr>
          <p:cNvSpPr>
            <a:spLocks noGrp="1"/>
          </p:cNvSpPr>
          <p:nvPr>
            <p:ph type="sldNum" sz="quarter" idx="12"/>
          </p:nvPr>
        </p:nvSpPr>
        <p:spPr/>
        <p:txBody>
          <a:bodyPr/>
          <a:lstStyle/>
          <a:p>
            <a:fld id="{E3D510CC-0E0D-40BD-9920-80E14886BFB0}" type="slidenum">
              <a:rPr lang="sv-SE" smtClean="0"/>
              <a:t>‹#›</a:t>
            </a:fld>
            <a:endParaRPr lang="sv-SE"/>
          </a:p>
        </p:txBody>
      </p:sp>
    </p:spTree>
    <p:extLst>
      <p:ext uri="{BB962C8B-B14F-4D97-AF65-F5344CB8AC3E}">
        <p14:creationId xmlns:p14="http://schemas.microsoft.com/office/powerpoint/2010/main" val="96345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6B023EA-8E60-E87B-C335-C4DB909CCB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1B76AC9-C716-F71E-180A-0B71067C8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5A3F8D5-B4C4-149F-A7BF-68E16540F1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F210C5-9331-4BFE-8C88-0A47F91157EE}" type="datetimeFigureOut">
              <a:rPr lang="sv-SE" smtClean="0"/>
              <a:t>2023-03-27</a:t>
            </a:fld>
            <a:endParaRPr lang="sv-SE"/>
          </a:p>
        </p:txBody>
      </p:sp>
      <p:sp>
        <p:nvSpPr>
          <p:cNvPr id="5" name="Platshållare för sidfot 4">
            <a:extLst>
              <a:ext uri="{FF2B5EF4-FFF2-40B4-BE49-F238E27FC236}">
                <a16:creationId xmlns:a16="http://schemas.microsoft.com/office/drawing/2014/main" id="{D0C6FFA3-DA57-21DD-57DC-11450210BA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8879BCB-AA6E-7B98-7405-889B4C49D2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510CC-0E0D-40BD-9920-80E14886BFB0}" type="slidenum">
              <a:rPr lang="sv-SE" smtClean="0"/>
              <a:t>‹#›</a:t>
            </a:fld>
            <a:endParaRPr lang="sv-SE"/>
          </a:p>
        </p:txBody>
      </p:sp>
    </p:spTree>
    <p:extLst>
      <p:ext uri="{BB962C8B-B14F-4D97-AF65-F5344CB8AC3E}">
        <p14:creationId xmlns:p14="http://schemas.microsoft.com/office/powerpoint/2010/main" val="944603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tillvaxtverket.se/tillvaxtverket/sokfinansiering/safungerardetattsokafinansiering/handbocker/handbokforeuprojekt20212027/planera/2planeraertprojekt/hallbarhetsanalys.993.html"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hyperlink" Target="https://tillvaxtverket.se/tillvaxtverket/sokfinansiering/safungerardetattsokafinansiering/handbocker/handbokforeuprojekt20212027/ansoka/5sabedomerochfattarvibeslutomeransokan/kvalitetskriterier.1010.html"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hyperlink" Target="https://tillvaxtverket.se/tillvaxtverket/sokfinansiering/handbocker/handbokforeuprojekt20212027/kravochstyrandedokument/kravpaprojektet/foljeusreglerforstatsstod/vagledningforstatsstod.979.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tillvaxtverket.se/tillvaxtverket/sokfinansiering/handbocker/handbokforeuprojekt20212027/planera.2457.html#h-3Planeraerbudget"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hyperlink" Target="https://tillvaxtverket.se/vara-tjanster/ansok-och-rapportera/ansok-om-stod.html#Ansokomstodmallar"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hyperlink" Target="https://tillvaxtverket.se/tillvaxtverket/sokfinansiering/handbocker/handbokforeuprojekt20212027/planera/2planeraertprojekt/planeraforutvardering.994.html" TargetMode="External"/><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hyperlink" Target="mailto:hans.lundkvist@tillvaxtverket.se" TargetMode="External"/><Relationship Id="rId13" Type="http://schemas.openxmlformats.org/officeDocument/2006/relationships/hyperlink" Target="mailto:mellerstanorrland@tillvaxtverket.se" TargetMode="External"/><Relationship Id="rId3" Type="http://schemas.openxmlformats.org/officeDocument/2006/relationships/image" Target="../media/image33.jpeg"/><Relationship Id="rId7" Type="http://schemas.openxmlformats.org/officeDocument/2006/relationships/hyperlink" Target="mailto:erik.strindlund@tillvaxtverket.se" TargetMode="External"/><Relationship Id="rId12" Type="http://schemas.openxmlformats.org/officeDocument/2006/relationships/hyperlink" Target="mailto:maria.stendotter@tillvaxtverket.se" TargetMode="External"/><Relationship Id="rId2" Type="http://schemas.openxmlformats.org/officeDocument/2006/relationships/image" Target="../media/image32.jpeg"/><Relationship Id="rId1" Type="http://schemas.openxmlformats.org/officeDocument/2006/relationships/slideLayout" Target="../slideLayouts/slideLayout4.xml"/><Relationship Id="rId6" Type="http://schemas.openxmlformats.org/officeDocument/2006/relationships/image" Target="../media/image36.jpeg"/><Relationship Id="rId11" Type="http://schemas.openxmlformats.org/officeDocument/2006/relationships/hyperlink" Target="mailto:erica.ronnqvist@tillvaxtverket.se" TargetMode="External"/><Relationship Id="rId5" Type="http://schemas.openxmlformats.org/officeDocument/2006/relationships/image" Target="../media/image35.jpeg"/><Relationship Id="rId10" Type="http://schemas.openxmlformats.org/officeDocument/2006/relationships/hyperlink" Target="mailto:birgitta.jannebring@tillvaxtverket.se" TargetMode="External"/><Relationship Id="rId4" Type="http://schemas.openxmlformats.org/officeDocument/2006/relationships/image" Target="../media/image34.jpeg"/><Relationship Id="rId9" Type="http://schemas.openxmlformats.org/officeDocument/2006/relationships/hyperlink" Target="mailto:peter.larsson@tillvaxtverket.se" TargetMode="External"/><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tillvaxtverket.se/tillvaxtverket/sokfinansiering/handbocker/handbokforeuprojekt20212027.2464.html"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hyperlink" Target="https://tillvaxtverket.se/tillvaxtverket/sokfinansiering/utlysningar.1139.html"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3153" y="4858742"/>
            <a:ext cx="10108400" cy="869262"/>
          </a:xfrm>
        </p:spPr>
        <p:txBody>
          <a:bodyPr/>
          <a:lstStyle/>
          <a:p>
            <a:r>
              <a:rPr lang="sv-SE" sz="4000" dirty="0"/>
              <a:t>Europeiska regionala utvecklingsfonden </a:t>
            </a:r>
          </a:p>
        </p:txBody>
      </p:sp>
      <p:sp>
        <p:nvSpPr>
          <p:cNvPr id="3" name="Subtitle 2"/>
          <p:cNvSpPr>
            <a:spLocks noGrp="1"/>
          </p:cNvSpPr>
          <p:nvPr>
            <p:ph type="subTitle" idx="4294967295"/>
          </p:nvPr>
        </p:nvSpPr>
        <p:spPr>
          <a:xfrm>
            <a:off x="1624355" y="5766875"/>
            <a:ext cx="7917406" cy="392695"/>
          </a:xfrm>
        </p:spPr>
        <p:txBody>
          <a:bodyPr>
            <a:normAutofit fontScale="85000" lnSpcReduction="20000"/>
          </a:bodyPr>
          <a:lstStyle/>
          <a:p>
            <a:r>
              <a:rPr lang="sv-SE" sz="3200" dirty="0"/>
              <a:t>Mellersta Norrland 2021–2027</a:t>
            </a:r>
            <a:endParaRPr lang="sv-SE" sz="3200" dirty="0">
              <a:cs typeface="Calibri"/>
            </a:endParaRPr>
          </a:p>
          <a:p>
            <a:pPr marL="0" indent="0">
              <a:buNone/>
            </a:pPr>
            <a:endParaRPr lang="sv-SE" dirty="0"/>
          </a:p>
        </p:txBody>
      </p:sp>
      <p:pic>
        <p:nvPicPr>
          <p:cNvPr id="4" name="Picture 2" descr="Karta över norden där Jämtlands och Västernorrlands län är färgade med mörkgrön färg.">
            <a:extLst>
              <a:ext uri="{FF2B5EF4-FFF2-40B4-BE49-F238E27FC236}">
                <a16:creationId xmlns:a16="http://schemas.microsoft.com/office/drawing/2014/main" id="{270EA392-3DF3-75B4-15E6-542FFA6F08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3353" y="472392"/>
            <a:ext cx="3048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905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6BD775-D4C4-CF3B-3984-60892A01F37E}"/>
              </a:ext>
            </a:extLst>
          </p:cNvPr>
          <p:cNvSpPr>
            <a:spLocks noGrp="1"/>
          </p:cNvSpPr>
          <p:nvPr>
            <p:ph type="title"/>
          </p:nvPr>
        </p:nvSpPr>
        <p:spPr/>
        <p:txBody>
          <a:bodyPr/>
          <a:lstStyle/>
          <a:p>
            <a:r>
              <a:rPr lang="sv-SE" sz="3200" dirty="0"/>
              <a:t>4c. Hållbarhetsanalys</a:t>
            </a:r>
          </a:p>
        </p:txBody>
      </p:sp>
      <p:sp>
        <p:nvSpPr>
          <p:cNvPr id="4" name="Platshållare för innehåll 3">
            <a:extLst>
              <a:ext uri="{FF2B5EF4-FFF2-40B4-BE49-F238E27FC236}">
                <a16:creationId xmlns:a16="http://schemas.microsoft.com/office/drawing/2014/main" id="{B6F1EBEE-BFED-2DD1-D39F-D980C7FE45CE}"/>
              </a:ext>
            </a:extLst>
          </p:cNvPr>
          <p:cNvSpPr>
            <a:spLocks noGrp="1"/>
          </p:cNvSpPr>
          <p:nvPr>
            <p:ph sz="quarter" idx="16"/>
          </p:nvPr>
        </p:nvSpPr>
        <p:spPr>
          <a:xfrm>
            <a:off x="968829" y="1235849"/>
            <a:ext cx="6766785" cy="4828543"/>
          </a:xfrm>
        </p:spPr>
        <p:txBody>
          <a:bodyPr>
            <a:normAutofit fontScale="92500" lnSpcReduction="10000"/>
          </a:bodyPr>
          <a:lstStyle/>
          <a:p>
            <a:r>
              <a:rPr lang="sv-SE" dirty="0"/>
              <a:t>Grundläggande nivå:  avser projektets organisation och aktiviteter och påverkan på hållbarhet. projektet ska säkerställa att det finns relevant kompetens som bidrar till projektet.</a:t>
            </a:r>
          </a:p>
          <a:p>
            <a:r>
              <a:rPr lang="sv-SE" dirty="0"/>
              <a:t>Hållbarhetspåverkan: projektet genomför en hållbarhetsbedömning på sina arbetspaket. </a:t>
            </a:r>
          </a:p>
          <a:p>
            <a:r>
              <a:rPr lang="sv-SE" dirty="0"/>
              <a:t>Förväntade samhällseffekter: tydliggöra vad som händer i samhället när er målgrupp får nya förmågor och ändrar sitt beteende.</a:t>
            </a:r>
          </a:p>
          <a:p>
            <a:pPr marL="0" indent="0">
              <a:buNone/>
            </a:pPr>
            <a:r>
              <a:rPr lang="sv-SE" dirty="0"/>
              <a:t>Mer information på vår webb:</a:t>
            </a:r>
            <a:br>
              <a:rPr lang="sv-SE" dirty="0"/>
            </a:br>
            <a:r>
              <a:rPr lang="sv-SE" dirty="0">
                <a:hlinkClick r:id="rId3"/>
              </a:rPr>
              <a:t>Hållbarhetsanalys - Tillväxtverket (tillvaxtverket.se)</a:t>
            </a:r>
            <a:endParaRPr lang="sv-SE" dirty="0"/>
          </a:p>
          <a:p>
            <a:pPr marL="0" indent="0">
              <a:buNone/>
            </a:pPr>
            <a:endParaRPr lang="sv-SE" dirty="0"/>
          </a:p>
          <a:p>
            <a:endParaRPr lang="sv-SE" dirty="0"/>
          </a:p>
        </p:txBody>
      </p:sp>
      <p:pic>
        <p:nvPicPr>
          <p:cNvPr id="5" name="Picture 5">
            <a:extLst>
              <a:ext uri="{FF2B5EF4-FFF2-40B4-BE49-F238E27FC236}">
                <a16:creationId xmlns:a16="http://schemas.microsoft.com/office/drawing/2014/main" id="{7F68A049-8ED6-D607-069B-0DAA299371C6}"/>
              </a:ext>
            </a:extLst>
          </p:cNvPr>
          <p:cNvPicPr>
            <a:picLocks noChangeAspect="1"/>
          </p:cNvPicPr>
          <p:nvPr/>
        </p:nvPicPr>
        <p:blipFill rotWithShape="1">
          <a:blip r:embed="rId4">
            <a:extLst>
              <a:ext uri="{28A0092B-C50C-407E-A947-70E740481C1C}">
                <a14:useLocalDpi xmlns:a14="http://schemas.microsoft.com/office/drawing/2010/main" val="0"/>
              </a:ext>
            </a:extLst>
          </a:blip>
          <a:srcRect l="13563" r="22767"/>
          <a:stretch/>
        </p:blipFill>
        <p:spPr>
          <a:xfrm>
            <a:off x="7785835" y="1617512"/>
            <a:ext cx="3565416" cy="4199817"/>
          </a:xfrm>
          <a:prstGeom prst="rect">
            <a:avLst/>
          </a:prstGeom>
          <a:noFill/>
        </p:spPr>
      </p:pic>
    </p:spTree>
    <p:extLst>
      <p:ext uri="{BB962C8B-B14F-4D97-AF65-F5344CB8AC3E}">
        <p14:creationId xmlns:p14="http://schemas.microsoft.com/office/powerpoint/2010/main" val="2323204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6BD775-D4C4-CF3B-3984-60892A01F37E}"/>
              </a:ext>
            </a:extLst>
          </p:cNvPr>
          <p:cNvSpPr>
            <a:spLocks noGrp="1"/>
          </p:cNvSpPr>
          <p:nvPr>
            <p:ph type="title"/>
          </p:nvPr>
        </p:nvSpPr>
        <p:spPr/>
        <p:txBody>
          <a:bodyPr/>
          <a:lstStyle/>
          <a:p>
            <a:r>
              <a:rPr lang="sv-SE" sz="3200" dirty="0"/>
              <a:t>4d. Kvalitetskriterier</a:t>
            </a:r>
          </a:p>
        </p:txBody>
      </p:sp>
      <p:sp>
        <p:nvSpPr>
          <p:cNvPr id="3" name="Platshållare för text 2">
            <a:extLst>
              <a:ext uri="{FF2B5EF4-FFF2-40B4-BE49-F238E27FC236}">
                <a16:creationId xmlns:a16="http://schemas.microsoft.com/office/drawing/2014/main" id="{FDA60E6E-33BE-75FE-9D05-555D9073CCD5}"/>
              </a:ext>
            </a:extLst>
          </p:cNvPr>
          <p:cNvSpPr>
            <a:spLocks noGrp="1"/>
          </p:cNvSpPr>
          <p:nvPr>
            <p:ph type="body" sz="quarter" idx="15"/>
          </p:nvPr>
        </p:nvSpPr>
        <p:spPr/>
        <p:txBody>
          <a:bodyPr/>
          <a:lstStyle/>
          <a:p>
            <a:r>
              <a:rPr lang="sv-SE" sz="2400" dirty="0"/>
              <a:t>Bedöms, IG (0p=underkänt), G (1p), VG (3p) eller MVG (5p)</a:t>
            </a:r>
          </a:p>
        </p:txBody>
      </p:sp>
      <p:sp>
        <p:nvSpPr>
          <p:cNvPr id="4" name="Platshållare för innehåll 3">
            <a:extLst>
              <a:ext uri="{FF2B5EF4-FFF2-40B4-BE49-F238E27FC236}">
                <a16:creationId xmlns:a16="http://schemas.microsoft.com/office/drawing/2014/main" id="{B6F1EBEE-BFED-2DD1-D39F-D980C7FE45CE}"/>
              </a:ext>
            </a:extLst>
          </p:cNvPr>
          <p:cNvSpPr>
            <a:spLocks noGrp="1"/>
          </p:cNvSpPr>
          <p:nvPr>
            <p:ph sz="quarter" idx="16"/>
          </p:nvPr>
        </p:nvSpPr>
        <p:spPr>
          <a:xfrm>
            <a:off x="4594692" y="1701467"/>
            <a:ext cx="7371336" cy="4473906"/>
          </a:xfrm>
        </p:spPr>
        <p:txBody>
          <a:bodyPr vert="horz" lIns="0" tIns="0" rIns="0" bIns="0" rtlCol="0" anchor="t">
            <a:noAutofit/>
          </a:bodyPr>
          <a:lstStyle/>
          <a:p>
            <a:pPr marL="266065" indent="-266065"/>
            <a:r>
              <a:rPr lang="sv-SE" dirty="0">
                <a:latin typeface="Calibri Light"/>
                <a:cs typeface="Calibri Light"/>
              </a:rPr>
              <a:t>Relevans – för målgrupp</a:t>
            </a:r>
            <a:endParaRPr lang="en-US" dirty="0">
              <a:latin typeface="Calibri Light"/>
              <a:cs typeface="Calibri Light"/>
            </a:endParaRPr>
          </a:p>
          <a:p>
            <a:pPr marL="266065" indent="-266065"/>
            <a:r>
              <a:rPr lang="sv-SE" dirty="0">
                <a:latin typeface="Calibri Light"/>
                <a:cs typeface="Calibri Light"/>
              </a:rPr>
              <a:t>Samverkan – med vem och hur det bidrar</a:t>
            </a:r>
          </a:p>
          <a:p>
            <a:pPr marL="266065" indent="-266065"/>
            <a:r>
              <a:rPr lang="sv-SE" dirty="0">
                <a:latin typeface="Calibri Light"/>
                <a:cs typeface="Calibri Light"/>
              </a:rPr>
              <a:t>Måluppfyllelse –förutsättningar att nå under projektet</a:t>
            </a:r>
          </a:p>
          <a:p>
            <a:pPr marL="266065" indent="-266065"/>
            <a:r>
              <a:rPr lang="sv-SE" dirty="0">
                <a:latin typeface="Calibri Light"/>
                <a:cs typeface="Calibri Light"/>
              </a:rPr>
              <a:t>Hållbar förändring</a:t>
            </a:r>
            <a:br>
              <a:rPr lang="sv-SE" dirty="0">
                <a:latin typeface="Calibri Light"/>
                <a:cs typeface="Calibri Light"/>
              </a:rPr>
            </a:br>
            <a:r>
              <a:rPr lang="sv-SE" dirty="0">
                <a:latin typeface="Calibri Light"/>
                <a:cs typeface="Calibri Light"/>
              </a:rPr>
              <a:t>-Har bedömt sin hållbarhetspåverkan</a:t>
            </a:r>
            <a:br>
              <a:rPr lang="sv-SE" dirty="0">
                <a:latin typeface="Calibri Light"/>
                <a:cs typeface="Calibri Light"/>
              </a:rPr>
            </a:br>
            <a:r>
              <a:rPr lang="sv-SE" dirty="0">
                <a:latin typeface="Calibri Light"/>
                <a:cs typeface="Calibri Light"/>
              </a:rPr>
              <a:t>-Har förutsättningar att skapa bestående förändringar</a:t>
            </a:r>
            <a:br>
              <a:rPr lang="sv-SE" dirty="0">
                <a:latin typeface="Calibri Light"/>
                <a:cs typeface="Calibri Light"/>
              </a:rPr>
            </a:br>
            <a:br>
              <a:rPr lang="sv-SE" dirty="0">
                <a:latin typeface="Calibri Light"/>
                <a:cs typeface="Calibri Light"/>
              </a:rPr>
            </a:br>
            <a:r>
              <a:rPr lang="sv-SE" dirty="0">
                <a:latin typeface="Calibri Light"/>
                <a:cs typeface="Calibri Light"/>
              </a:rPr>
              <a:t>Bedömningskriterierna finns beskrivna på vår webb:</a:t>
            </a:r>
            <a:br>
              <a:rPr lang="sv-SE" dirty="0">
                <a:latin typeface="Calibri Light"/>
                <a:cs typeface="Calibri Light"/>
              </a:rPr>
            </a:br>
            <a:r>
              <a:rPr lang="sv-SE" dirty="0">
                <a:hlinkClick r:id="rId3"/>
              </a:rPr>
              <a:t>Kvalitetskriterier - Tillväxtverket (tillvaxtverket.se)</a:t>
            </a:r>
            <a:endParaRPr lang="sv-SE" dirty="0">
              <a:cs typeface="Calibri Light" panose="020F0302020204030204" pitchFamily="34" charset="0"/>
            </a:endParaRPr>
          </a:p>
          <a:p>
            <a:pPr marL="266065" indent="-266065"/>
            <a:endParaRPr lang="sv-SE" dirty="0">
              <a:cs typeface="Calibri Light" panose="020F0302020204030204" pitchFamily="34" charset="0"/>
            </a:endParaRPr>
          </a:p>
        </p:txBody>
      </p:sp>
      <p:pic>
        <p:nvPicPr>
          <p:cNvPr id="11" name="Platshållare för bild 10">
            <a:extLst>
              <a:ext uri="{FF2B5EF4-FFF2-40B4-BE49-F238E27FC236}">
                <a16:creationId xmlns:a16="http://schemas.microsoft.com/office/drawing/2014/main" id="{63D03C5C-D242-20C9-2CCE-FC826E647E09}"/>
              </a:ext>
            </a:extLst>
          </p:cNvPr>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46817" t="1000" r="468" b="382"/>
          <a:stretch/>
        </p:blipFill>
        <p:spPr>
          <a:xfrm>
            <a:off x="968375" y="1701467"/>
            <a:ext cx="3273425" cy="4094162"/>
          </a:xfrm>
        </p:spPr>
      </p:pic>
    </p:spTree>
    <p:extLst>
      <p:ext uri="{BB962C8B-B14F-4D97-AF65-F5344CB8AC3E}">
        <p14:creationId xmlns:p14="http://schemas.microsoft.com/office/powerpoint/2010/main" val="1771080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99D6D7-4395-4455-AC82-A7FC53606518}"/>
              </a:ext>
            </a:extLst>
          </p:cNvPr>
          <p:cNvSpPr>
            <a:spLocks noGrp="1"/>
          </p:cNvSpPr>
          <p:nvPr>
            <p:ph type="title"/>
          </p:nvPr>
        </p:nvSpPr>
        <p:spPr>
          <a:xfrm>
            <a:off x="6243139" y="84084"/>
            <a:ext cx="5438578" cy="727574"/>
          </a:xfrm>
        </p:spPr>
        <p:txBody>
          <a:bodyPr anchor="b">
            <a:normAutofit fontScale="90000"/>
          </a:bodyPr>
          <a:lstStyle/>
          <a:p>
            <a:br>
              <a:rPr lang="sv-SE" sz="2000"/>
            </a:br>
            <a:r>
              <a:rPr lang="sv-SE" sz="3200"/>
              <a:t>5. </a:t>
            </a:r>
            <a:r>
              <a:rPr lang="sv-SE" sz="3200" dirty="0"/>
              <a:t>Aktiviteter</a:t>
            </a:r>
          </a:p>
        </p:txBody>
      </p:sp>
      <p:pic>
        <p:nvPicPr>
          <p:cNvPr id="7" name="Platshållare för bild 6">
            <a:extLst>
              <a:ext uri="{FF2B5EF4-FFF2-40B4-BE49-F238E27FC236}">
                <a16:creationId xmlns:a16="http://schemas.microsoft.com/office/drawing/2014/main" id="{C95C5093-E807-AB53-C9B5-8E8737A07AA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0859" r="20859"/>
          <a:stretch>
            <a:fillRect/>
          </a:stretch>
        </p:blipFill>
        <p:spPr>
          <a:xfrm>
            <a:off x="104740" y="-91008"/>
            <a:ext cx="5991260" cy="6858000"/>
          </a:xfrm>
        </p:spPr>
      </p:pic>
      <p:sp>
        <p:nvSpPr>
          <p:cNvPr id="3" name="Platshållare för innehåll 3">
            <a:extLst>
              <a:ext uri="{FF2B5EF4-FFF2-40B4-BE49-F238E27FC236}">
                <a16:creationId xmlns:a16="http://schemas.microsoft.com/office/drawing/2014/main" id="{8D31088E-96D2-A7E5-1BE3-5318C9C0875E}"/>
              </a:ext>
            </a:extLst>
          </p:cNvPr>
          <p:cNvSpPr txBox="1">
            <a:spLocks/>
          </p:cNvSpPr>
          <p:nvPr/>
        </p:nvSpPr>
        <p:spPr>
          <a:xfrm>
            <a:off x="6200742" y="1167482"/>
            <a:ext cx="4299899" cy="4828543"/>
          </a:xfrm>
          <a:prstGeom prst="rect">
            <a:avLst/>
          </a:prstGeom>
        </p:spPr>
        <p:txBody>
          <a:bodyPr vert="horz" lIns="0" tIns="0" rIns="0" bIns="0" rtlCol="0">
            <a:noAutofit/>
          </a:bodyPr>
          <a:lstStyle>
            <a:lvl1pPr marL="266400" indent="-266400" algn="l" defTabSz="914400" rtl="0" eaLnBrk="1" latinLnBrk="0" hangingPunct="1">
              <a:lnSpc>
                <a:spcPct val="100000"/>
              </a:lnSpc>
              <a:spcBef>
                <a:spcPts val="1400"/>
              </a:spcBef>
              <a:spcAft>
                <a:spcPts val="600"/>
              </a:spcAft>
              <a:buSzPct val="73000"/>
              <a:buFontTx/>
              <a:buBlip>
                <a:blip r:embed="rId4"/>
              </a:buBlip>
              <a:defRPr sz="2500" kern="1200">
                <a:solidFill>
                  <a:schemeClr val="tx1"/>
                </a:solidFill>
                <a:latin typeface="Calibri Light" panose="020F0302020204030204" pitchFamily="34" charset="0"/>
                <a:ea typeface="+mn-ea"/>
                <a:cs typeface="+mn-cs"/>
              </a:defRPr>
            </a:lvl1pPr>
            <a:lvl2pPr marL="576000" indent="-266400" algn="l" defTabSz="914400" rtl="0" eaLnBrk="1" latinLnBrk="0" hangingPunct="1">
              <a:lnSpc>
                <a:spcPct val="100000"/>
              </a:lnSpc>
              <a:spcBef>
                <a:spcPts val="0"/>
              </a:spcBef>
              <a:spcAft>
                <a:spcPts val="600"/>
              </a:spcAft>
              <a:buFont typeface="Calibri" panose="020F0502020204030204" pitchFamily="34" charset="0"/>
              <a:buChar char="‐"/>
              <a:defRPr sz="2300" kern="1200">
                <a:solidFill>
                  <a:schemeClr val="tx1"/>
                </a:solidFill>
                <a:latin typeface="Calibri Light" panose="020F0302020204030204" pitchFamily="34" charset="0"/>
                <a:ea typeface="+mn-ea"/>
                <a:cs typeface="+mn-cs"/>
              </a:defRPr>
            </a:lvl2pPr>
            <a:lvl3pPr marL="810000" indent="-190800" algn="l" defTabSz="914400" rtl="0" eaLnBrk="1" latinLnBrk="0" hangingPunct="1">
              <a:lnSpc>
                <a:spcPct val="100000"/>
              </a:lnSpc>
              <a:spcBef>
                <a:spcPts val="200"/>
              </a:spcBef>
              <a:spcAft>
                <a:spcPts val="600"/>
              </a:spcAft>
              <a:buFont typeface="Calibri" panose="020F0502020204030204" pitchFamily="34" charset="0"/>
              <a:buChar char="»"/>
              <a:defRPr sz="1900" kern="1200">
                <a:solidFill>
                  <a:schemeClr val="tx1"/>
                </a:solidFill>
                <a:latin typeface="Calibri Light" panose="020F0302020204030204" pitchFamily="34" charset="0"/>
                <a:ea typeface="+mn-ea"/>
                <a:cs typeface="+mn-cs"/>
              </a:defRPr>
            </a:lvl3pPr>
            <a:lvl4pPr marL="932400" indent="-122400" algn="l" defTabSz="914400" rtl="0" eaLnBrk="1" latinLnBrk="0" hangingPunct="1">
              <a:lnSpc>
                <a:spcPct val="100000"/>
              </a:lnSpc>
              <a:spcBef>
                <a:spcPts val="200"/>
              </a:spcBef>
              <a:spcAft>
                <a:spcPts val="600"/>
              </a:spcAft>
              <a:buFont typeface="Calibri" panose="020F0502020204030204" pitchFamily="34" charset="0"/>
              <a:buChar char="›"/>
              <a:defRPr sz="1600" kern="1200">
                <a:solidFill>
                  <a:schemeClr val="tx1"/>
                </a:solidFill>
                <a:latin typeface="Calibri Light" panose="020F0302020204030204" pitchFamily="34" charset="0"/>
                <a:ea typeface="+mn-ea"/>
                <a:cs typeface="+mn-cs"/>
              </a:defRPr>
            </a:lvl4pPr>
            <a:lvl5pPr marL="1085850" indent="-147638"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Vilka aktiviteter/delaktiviteter behöver projektet innehålla?</a:t>
            </a:r>
          </a:p>
          <a:p>
            <a:r>
              <a:rPr lang="sv-SE" dirty="0"/>
              <a:t> Vem är målgruppen, och vill de vara med? Finns förankring?</a:t>
            </a:r>
          </a:p>
          <a:p>
            <a:r>
              <a:rPr lang="sv-SE" dirty="0"/>
              <a:t>Vad beräknas aktiviteterna kosta att genomföra?</a:t>
            </a:r>
          </a:p>
          <a:p>
            <a:endParaRPr lang="sv-SE" dirty="0"/>
          </a:p>
        </p:txBody>
      </p:sp>
    </p:spTree>
    <p:extLst>
      <p:ext uri="{BB962C8B-B14F-4D97-AF65-F5344CB8AC3E}">
        <p14:creationId xmlns:p14="http://schemas.microsoft.com/office/powerpoint/2010/main" val="1635880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575AF7D3-B927-42BB-95D9-90228E70D775}"/>
              </a:ext>
            </a:extLst>
          </p:cNvPr>
          <p:cNvSpPr>
            <a:spLocks noGrp="1"/>
          </p:cNvSpPr>
          <p:nvPr>
            <p:ph type="title"/>
          </p:nvPr>
        </p:nvSpPr>
        <p:spPr>
          <a:xfrm>
            <a:off x="6243139" y="84084"/>
            <a:ext cx="5040000" cy="1040524"/>
          </a:xfrm>
        </p:spPr>
        <p:txBody>
          <a:bodyPr anchor="b">
            <a:normAutofit/>
          </a:bodyPr>
          <a:lstStyle/>
          <a:p>
            <a:r>
              <a:rPr lang="sv-SE" sz="3200" dirty="0"/>
              <a:t>6. Organisation</a:t>
            </a:r>
          </a:p>
        </p:txBody>
      </p:sp>
      <p:sp>
        <p:nvSpPr>
          <p:cNvPr id="9" name="Platshållare för innehåll 8">
            <a:extLst>
              <a:ext uri="{FF2B5EF4-FFF2-40B4-BE49-F238E27FC236}">
                <a16:creationId xmlns:a16="http://schemas.microsoft.com/office/drawing/2014/main" id="{21BAE526-695B-416B-88BC-89E59A5A3ED2}"/>
              </a:ext>
            </a:extLst>
          </p:cNvPr>
          <p:cNvSpPr>
            <a:spLocks noGrp="1"/>
          </p:cNvSpPr>
          <p:nvPr>
            <p:ph sz="quarter" idx="16"/>
          </p:nvPr>
        </p:nvSpPr>
        <p:spPr>
          <a:xfrm>
            <a:off x="6243140" y="1776539"/>
            <a:ext cx="5040000" cy="3726953"/>
          </a:xfrm>
        </p:spPr>
        <p:txBody>
          <a:bodyPr>
            <a:normAutofit/>
          </a:bodyPr>
          <a:lstStyle/>
          <a:p>
            <a:pPr>
              <a:lnSpc>
                <a:spcPct val="90000"/>
              </a:lnSpc>
            </a:pPr>
            <a:r>
              <a:rPr lang="sv-SE" sz="2400" dirty="0">
                <a:cs typeface="Calibri Light" panose="020F0302020204030204" pitchFamily="34" charset="0"/>
              </a:rPr>
              <a:t>Vem deltar i att genomföra aktiviteterna?</a:t>
            </a:r>
          </a:p>
          <a:p>
            <a:pPr>
              <a:lnSpc>
                <a:spcPct val="90000"/>
              </a:lnSpc>
            </a:pPr>
            <a:r>
              <a:rPr lang="sv-SE" sz="2400" dirty="0">
                <a:cs typeface="Calibri Light" panose="020F0302020204030204" pitchFamily="34" charset="0"/>
              </a:rPr>
              <a:t>Vem samordnar och redovisar? </a:t>
            </a:r>
          </a:p>
          <a:p>
            <a:pPr>
              <a:lnSpc>
                <a:spcPct val="90000"/>
              </a:lnSpc>
            </a:pPr>
            <a:r>
              <a:rPr lang="sv-SE" sz="2400" dirty="0">
                <a:cs typeface="Calibri Light" panose="020F0302020204030204" pitchFamily="34" charset="0"/>
              </a:rPr>
              <a:t>Vilka eventuella projektpartners bör delta och vill de i så fall vara med?</a:t>
            </a:r>
          </a:p>
          <a:p>
            <a:pPr marL="0" indent="0">
              <a:lnSpc>
                <a:spcPct val="90000"/>
              </a:lnSpc>
              <a:buNone/>
            </a:pPr>
            <a:endParaRPr lang="sv-SE" sz="2400" dirty="0">
              <a:cs typeface="Calibri Light" panose="020F0302020204030204" pitchFamily="34" charset="0"/>
            </a:endParaRPr>
          </a:p>
        </p:txBody>
      </p:sp>
      <p:pic>
        <p:nvPicPr>
          <p:cNvPr id="5" name="Platshållare för bild 4">
            <a:extLst>
              <a:ext uri="{FF2B5EF4-FFF2-40B4-BE49-F238E27FC236}">
                <a16:creationId xmlns:a16="http://schemas.microsoft.com/office/drawing/2014/main" id="{8A9A180D-1ADB-8001-F97E-EC0D61F52FD6}"/>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0859" r="20859"/>
          <a:stretch>
            <a:fillRect/>
          </a:stretch>
        </p:blipFill>
        <p:spPr/>
      </p:pic>
    </p:spTree>
    <p:extLst>
      <p:ext uri="{BB962C8B-B14F-4D97-AF65-F5344CB8AC3E}">
        <p14:creationId xmlns:p14="http://schemas.microsoft.com/office/powerpoint/2010/main" val="94974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51C030-76A1-41D1-B6C2-4A99E07646E6}"/>
              </a:ext>
            </a:extLst>
          </p:cNvPr>
          <p:cNvSpPr>
            <a:spLocks noGrp="1"/>
          </p:cNvSpPr>
          <p:nvPr>
            <p:ph type="title"/>
          </p:nvPr>
        </p:nvSpPr>
        <p:spPr>
          <a:xfrm>
            <a:off x="4974014" y="0"/>
            <a:ext cx="5040000" cy="1040524"/>
          </a:xfrm>
        </p:spPr>
        <p:txBody>
          <a:bodyPr anchor="b">
            <a:normAutofit/>
          </a:bodyPr>
          <a:lstStyle/>
          <a:p>
            <a:r>
              <a:rPr lang="sv-SE" sz="3200" dirty="0"/>
              <a:t>7. Statsstöd</a:t>
            </a:r>
          </a:p>
        </p:txBody>
      </p:sp>
      <p:pic>
        <p:nvPicPr>
          <p:cNvPr id="4" name="Bildobjekt 3">
            <a:extLst>
              <a:ext uri="{FF2B5EF4-FFF2-40B4-BE49-F238E27FC236}">
                <a16:creationId xmlns:a16="http://schemas.microsoft.com/office/drawing/2014/main" id="{5F8E9466-72CA-0DD7-3515-1DA66DB75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5266" cy="6858000"/>
          </a:xfrm>
          <a:prstGeom prst="rect">
            <a:avLst/>
          </a:prstGeom>
        </p:spPr>
      </p:pic>
      <p:sp>
        <p:nvSpPr>
          <p:cNvPr id="10" name="Platshållare för innehåll 8">
            <a:extLst>
              <a:ext uri="{FF2B5EF4-FFF2-40B4-BE49-F238E27FC236}">
                <a16:creationId xmlns:a16="http://schemas.microsoft.com/office/drawing/2014/main" id="{E6DFC04E-1520-49ED-8775-BCDD1768F69C}"/>
              </a:ext>
            </a:extLst>
          </p:cNvPr>
          <p:cNvSpPr>
            <a:spLocks noGrp="1"/>
          </p:cNvSpPr>
          <p:nvPr>
            <p:ph sz="quarter" idx="16"/>
          </p:nvPr>
        </p:nvSpPr>
        <p:spPr>
          <a:xfrm>
            <a:off x="5096736" y="1374888"/>
            <a:ext cx="5619690" cy="4547348"/>
          </a:xfrm>
        </p:spPr>
        <p:txBody>
          <a:bodyPr>
            <a:normAutofit/>
          </a:bodyPr>
          <a:lstStyle/>
          <a:p>
            <a:pPr>
              <a:lnSpc>
                <a:spcPct val="90000"/>
              </a:lnSpc>
            </a:pPr>
            <a:r>
              <a:rPr lang="sv-SE" sz="2400" dirty="0">
                <a:cs typeface="Calibri Light" panose="020F0302020204030204" pitchFamily="34" charset="0"/>
              </a:rPr>
              <a:t> Är aktiviteterna möjliga att genomföra utifrån regelverket utan att det snedvrider konkurrensen mer än tillåtet?</a:t>
            </a:r>
          </a:p>
          <a:p>
            <a:pPr>
              <a:lnSpc>
                <a:spcPct val="90000"/>
              </a:lnSpc>
            </a:pPr>
            <a:r>
              <a:rPr lang="sv-SE" sz="2400" dirty="0">
                <a:cs typeface="Calibri Light" panose="020F0302020204030204" pitchFamily="34" charset="0"/>
              </a:rPr>
              <a:t>Vilken box passar för respektive aktivitet? (max en box per aktivitet)</a:t>
            </a:r>
          </a:p>
          <a:p>
            <a:pPr marL="0" indent="0">
              <a:lnSpc>
                <a:spcPct val="90000"/>
              </a:lnSpc>
              <a:buNone/>
            </a:pPr>
            <a:r>
              <a:rPr lang="sv-SE" sz="2400" dirty="0">
                <a:hlinkClick r:id="rId4"/>
              </a:rPr>
              <a:t>Vägledning för statsstöd - Tillväxtverket (tillvaxtverket.se)</a:t>
            </a:r>
            <a:endParaRPr lang="sv-SE" sz="2400" dirty="0">
              <a:cs typeface="Calibri Light" panose="020F0302020204030204" pitchFamily="34" charset="0"/>
            </a:endParaRPr>
          </a:p>
          <a:p>
            <a:pPr marL="0" indent="0">
              <a:lnSpc>
                <a:spcPct val="90000"/>
              </a:lnSpc>
              <a:buNone/>
            </a:pPr>
            <a:endParaRPr lang="sv-SE" sz="2400" dirty="0">
              <a:cs typeface="Calibri Light" panose="020F0302020204030204" pitchFamily="34" charset="0"/>
            </a:endParaRPr>
          </a:p>
        </p:txBody>
      </p:sp>
    </p:spTree>
    <p:extLst>
      <p:ext uri="{BB962C8B-B14F-4D97-AF65-F5344CB8AC3E}">
        <p14:creationId xmlns:p14="http://schemas.microsoft.com/office/powerpoint/2010/main" val="175833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6BD775-D4C4-CF3B-3984-60892A01F37E}"/>
              </a:ext>
            </a:extLst>
          </p:cNvPr>
          <p:cNvSpPr>
            <a:spLocks noGrp="1"/>
          </p:cNvSpPr>
          <p:nvPr>
            <p:ph type="title"/>
          </p:nvPr>
        </p:nvSpPr>
        <p:spPr/>
        <p:txBody>
          <a:bodyPr/>
          <a:lstStyle/>
          <a:p>
            <a:r>
              <a:rPr lang="sv-SE" sz="3200" dirty="0"/>
              <a:t>8. Budget och finansiering</a:t>
            </a:r>
          </a:p>
        </p:txBody>
      </p:sp>
      <p:sp>
        <p:nvSpPr>
          <p:cNvPr id="4" name="Platshållare för innehåll 3">
            <a:extLst>
              <a:ext uri="{FF2B5EF4-FFF2-40B4-BE49-F238E27FC236}">
                <a16:creationId xmlns:a16="http://schemas.microsoft.com/office/drawing/2014/main" id="{B6F1EBEE-BFED-2DD1-D39F-D980C7FE45CE}"/>
              </a:ext>
            </a:extLst>
          </p:cNvPr>
          <p:cNvSpPr>
            <a:spLocks noGrp="1"/>
          </p:cNvSpPr>
          <p:nvPr>
            <p:ph sz="quarter" idx="16"/>
          </p:nvPr>
        </p:nvSpPr>
        <p:spPr>
          <a:xfrm>
            <a:off x="945736" y="1528711"/>
            <a:ext cx="6547316" cy="4767330"/>
          </a:xfrm>
        </p:spPr>
        <p:txBody>
          <a:bodyPr/>
          <a:lstStyle/>
          <a:p>
            <a:pPr>
              <a:spcBef>
                <a:spcPts val="0"/>
              </a:spcBef>
            </a:pPr>
            <a:r>
              <a:rPr lang="sv-SE" sz="2400" dirty="0"/>
              <a:t>Hur mycket blir den totala budgeten?</a:t>
            </a:r>
          </a:p>
          <a:p>
            <a:pPr>
              <a:spcBef>
                <a:spcPts val="0"/>
              </a:spcBef>
            </a:pPr>
            <a:r>
              <a:rPr lang="sv-SE" sz="2400" dirty="0"/>
              <a:t>Vilka kostnader uppstår, vilka förenklingar finns tillgängliga?</a:t>
            </a:r>
          </a:p>
          <a:p>
            <a:pPr>
              <a:spcBef>
                <a:spcPts val="0"/>
              </a:spcBef>
            </a:pPr>
            <a:r>
              <a:rPr lang="sv-SE" sz="2400" dirty="0"/>
              <a:t>Vilken finansiering krävs samt fördelning offentlig/privat är tillåtet utifrån valda statsstödsboxar?</a:t>
            </a:r>
          </a:p>
          <a:p>
            <a:pPr marL="0" indent="0">
              <a:spcBef>
                <a:spcPts val="0"/>
              </a:spcBef>
              <a:buNone/>
            </a:pPr>
            <a:r>
              <a:rPr lang="sv-SE" sz="2400" dirty="0">
                <a:hlinkClick r:id="rId3"/>
              </a:rPr>
              <a:t>Planera - Tillväxtverket (tillvaxtverket.se)</a:t>
            </a:r>
            <a:endParaRPr lang="sv-SE" sz="2400" dirty="0"/>
          </a:p>
          <a:p>
            <a:pPr marL="0" indent="0">
              <a:spcBef>
                <a:spcPts val="0"/>
              </a:spcBef>
              <a:buNone/>
            </a:pPr>
            <a:r>
              <a:rPr lang="sv-SE" sz="2400" u="sng" dirty="0" err="1"/>
              <a:t>Heads</a:t>
            </a:r>
            <a:r>
              <a:rPr lang="sv-SE" sz="2400" u="sng" dirty="0"/>
              <a:t> </a:t>
            </a:r>
            <a:r>
              <a:rPr lang="sv-SE" sz="2400" u="sng" dirty="0" err="1"/>
              <a:t>up</a:t>
            </a:r>
            <a:r>
              <a:rPr lang="sv-SE" sz="2400" u="sng" dirty="0"/>
              <a:t>!</a:t>
            </a:r>
          </a:p>
          <a:p>
            <a:pPr>
              <a:spcBef>
                <a:spcPts val="0"/>
              </a:spcBef>
            </a:pPr>
            <a:r>
              <a:rPr lang="sv-SE" sz="2400" i="1" dirty="0"/>
              <a:t>Budget per partner i stället för per kalenderår.</a:t>
            </a:r>
          </a:p>
          <a:p>
            <a:pPr>
              <a:spcBef>
                <a:spcPts val="0"/>
              </a:spcBef>
            </a:pPr>
            <a:r>
              <a:rPr lang="sv-SE" sz="2400" i="1" dirty="0"/>
              <a:t>Schablon för lönebikostnader enligt varje aktörs sedvanliga praxis för kostnadsredovisning, i stället för en schablon som är lika för alla.</a:t>
            </a:r>
          </a:p>
          <a:p>
            <a:pPr marL="0" indent="0">
              <a:spcBef>
                <a:spcPts val="0"/>
              </a:spcBef>
              <a:buNone/>
            </a:pPr>
            <a:endParaRPr lang="sv-SE" sz="2000" dirty="0"/>
          </a:p>
          <a:p>
            <a:pPr>
              <a:spcBef>
                <a:spcPts val="0"/>
              </a:spcBef>
            </a:pPr>
            <a:endParaRPr lang="sv-SE" sz="2000" dirty="0"/>
          </a:p>
        </p:txBody>
      </p:sp>
      <p:pic>
        <p:nvPicPr>
          <p:cNvPr id="7" name="Platshållare för bild 6">
            <a:extLst>
              <a:ext uri="{FF2B5EF4-FFF2-40B4-BE49-F238E27FC236}">
                <a16:creationId xmlns:a16="http://schemas.microsoft.com/office/drawing/2014/main" id="{CC068CB8-8954-CEFA-4628-103033B88B68}"/>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10043" r="10043"/>
          <a:stretch>
            <a:fillRect/>
          </a:stretch>
        </p:blipFill>
        <p:spPr/>
      </p:pic>
    </p:spTree>
    <p:extLst>
      <p:ext uri="{BB962C8B-B14F-4D97-AF65-F5344CB8AC3E}">
        <p14:creationId xmlns:p14="http://schemas.microsoft.com/office/powerpoint/2010/main" val="3034275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BB18F-6821-E8DC-A237-B7E85F9B5B8E}"/>
              </a:ext>
            </a:extLst>
          </p:cNvPr>
          <p:cNvSpPr>
            <a:spLocks noGrp="1"/>
          </p:cNvSpPr>
          <p:nvPr>
            <p:ph type="title"/>
          </p:nvPr>
        </p:nvSpPr>
        <p:spPr>
          <a:xfrm>
            <a:off x="968829" y="348044"/>
            <a:ext cx="8599714" cy="699330"/>
          </a:xfrm>
        </p:spPr>
        <p:txBody>
          <a:bodyPr/>
          <a:lstStyle/>
          <a:p>
            <a:r>
              <a:rPr lang="en-US" sz="3200" dirty="0">
                <a:cs typeface="Calibri"/>
              </a:rPr>
              <a:t>9. </a:t>
            </a:r>
            <a:r>
              <a:rPr lang="en-US" sz="3200" dirty="0" err="1">
                <a:cs typeface="Calibri"/>
              </a:rPr>
              <a:t>Indikatorer</a:t>
            </a:r>
            <a:r>
              <a:rPr lang="en-US" sz="3200" dirty="0">
                <a:cs typeface="Calibri"/>
              </a:rPr>
              <a:t> </a:t>
            </a:r>
          </a:p>
        </p:txBody>
      </p:sp>
      <p:sp>
        <p:nvSpPr>
          <p:cNvPr id="4" name="Content Placeholder 3">
            <a:extLst>
              <a:ext uri="{FF2B5EF4-FFF2-40B4-BE49-F238E27FC236}">
                <a16:creationId xmlns:a16="http://schemas.microsoft.com/office/drawing/2014/main" id="{2FF360D6-AE22-BE0B-459B-16B8774507FA}"/>
              </a:ext>
            </a:extLst>
          </p:cNvPr>
          <p:cNvSpPr>
            <a:spLocks noGrp="1"/>
          </p:cNvSpPr>
          <p:nvPr>
            <p:ph sz="quarter" idx="16"/>
          </p:nvPr>
        </p:nvSpPr>
        <p:spPr>
          <a:xfrm>
            <a:off x="968829" y="1047374"/>
            <a:ext cx="7098644" cy="5515076"/>
          </a:xfrm>
        </p:spPr>
        <p:txBody>
          <a:bodyPr vert="horz" lIns="0" tIns="0" rIns="0" bIns="0" rtlCol="0" anchor="t">
            <a:noAutofit/>
          </a:bodyPr>
          <a:lstStyle/>
          <a:p>
            <a:pPr marL="266065" indent="-266065"/>
            <a:r>
              <a:rPr lang="sv-SE" sz="2200" dirty="0">
                <a:latin typeface="Calibri Light"/>
                <a:ea typeface="Calibri Light"/>
                <a:cs typeface="Calibri Light"/>
              </a:rPr>
              <a:t>Metoddokument – centrala och styrande</a:t>
            </a:r>
          </a:p>
          <a:p>
            <a:pPr marL="266065" indent="-266065"/>
            <a:r>
              <a:rPr lang="sv-SE" sz="2200" dirty="0">
                <a:latin typeface="Calibri Light"/>
                <a:ea typeface="Calibri Light"/>
                <a:cs typeface="Calibri Light"/>
              </a:rPr>
              <a:t>Tydligare insamlingsmetod (enkäter, undersökningar)</a:t>
            </a:r>
            <a:endParaRPr lang="sv-SE" sz="2200" dirty="0">
              <a:latin typeface="Calibri Light"/>
              <a:cs typeface="Calibri Light"/>
            </a:endParaRPr>
          </a:p>
          <a:p>
            <a:pPr marL="266065" indent="-266065"/>
            <a:r>
              <a:rPr lang="sv-SE" sz="2200" dirty="0">
                <a:latin typeface="Calibri Light"/>
                <a:ea typeface="Calibri Light"/>
                <a:cs typeface="Calibri Light"/>
              </a:rPr>
              <a:t>Alla indikatorer ska mätas i projekt (även resultatindikatorer)</a:t>
            </a:r>
          </a:p>
          <a:p>
            <a:pPr marL="266065" indent="-266065"/>
            <a:r>
              <a:rPr lang="sv-SE" sz="2200" dirty="0">
                <a:latin typeface="Calibri Light"/>
                <a:ea typeface="Calibri Light"/>
                <a:cs typeface="Calibri Light"/>
              </a:rPr>
              <a:t>Vissa indikatorer har också </a:t>
            </a:r>
            <a:r>
              <a:rPr lang="sv-SE" sz="2200" dirty="0" err="1">
                <a:latin typeface="Calibri Light"/>
                <a:ea typeface="Calibri Light"/>
                <a:cs typeface="Calibri Light"/>
              </a:rPr>
              <a:t>baseline</a:t>
            </a:r>
            <a:r>
              <a:rPr lang="sv-SE" sz="2200" dirty="0">
                <a:latin typeface="Calibri Light"/>
                <a:ea typeface="Calibri Light"/>
                <a:cs typeface="Calibri Light"/>
              </a:rPr>
              <a:t> (förväntat utfall i Min Ansökan och faktiskt utfall i Lägesrapport)</a:t>
            </a:r>
          </a:p>
          <a:p>
            <a:pPr marL="266065" indent="-266065"/>
            <a:r>
              <a:rPr lang="sv-SE" sz="2200" dirty="0">
                <a:latin typeface="Calibri Light"/>
                <a:ea typeface="Calibri Light"/>
                <a:cs typeface="Calibri Light"/>
              </a:rPr>
              <a:t>Förväntat utfall (prognoser) ska revideras över tid i enskilda projekt. </a:t>
            </a:r>
          </a:p>
          <a:p>
            <a:pPr marL="575945" lvl="1" indent="-266065"/>
            <a:r>
              <a:rPr lang="sv-SE" sz="2200" dirty="0">
                <a:latin typeface="Calibri Light"/>
                <a:cs typeface="Calibri Light"/>
              </a:rPr>
              <a:t>Både </a:t>
            </a:r>
            <a:r>
              <a:rPr lang="sv-SE" sz="2200" dirty="0" err="1">
                <a:latin typeface="Calibri Light"/>
                <a:cs typeface="Calibri Light"/>
              </a:rPr>
              <a:t>baseline</a:t>
            </a:r>
            <a:r>
              <a:rPr lang="sv-SE" sz="2200" dirty="0">
                <a:latin typeface="Calibri Light"/>
                <a:cs typeface="Calibri Light"/>
              </a:rPr>
              <a:t> och förväntat utfall</a:t>
            </a:r>
            <a:endParaRPr lang="en-US" sz="2200" dirty="0">
              <a:ea typeface="Calibri Light"/>
              <a:cs typeface="Calibri Light" panose="020F0302020204030204" pitchFamily="34" charset="0"/>
            </a:endParaRPr>
          </a:p>
          <a:p>
            <a:pPr marL="266065" indent="-266065"/>
            <a:r>
              <a:rPr lang="en-US" sz="2200" dirty="0">
                <a:ea typeface="Calibri Light" panose="020F0302020204030204" pitchFamily="34" charset="0"/>
                <a:cs typeface="Calibri Light" panose="020F0302020204030204" pitchFamily="34" charset="0"/>
              </a:rPr>
              <a:t>Manual för </a:t>
            </a:r>
            <a:r>
              <a:rPr lang="en-US" sz="2200" dirty="0" err="1">
                <a:ea typeface="Calibri Light" panose="020F0302020204030204" pitchFamily="34" charset="0"/>
                <a:cs typeface="Calibri Light" panose="020F0302020204030204" pitchFamily="34" charset="0"/>
              </a:rPr>
              <a:t>indikatorer</a:t>
            </a:r>
            <a:r>
              <a:rPr lang="en-US" sz="2200" dirty="0">
                <a:ea typeface="Calibri Light" panose="020F0302020204030204" pitchFamily="34" charset="0"/>
                <a:cs typeface="Calibri Light" panose="020F0302020204030204" pitchFamily="34" charset="0"/>
              </a:rPr>
              <a:t> </a:t>
            </a:r>
            <a:r>
              <a:rPr lang="en-US" sz="2200" dirty="0" err="1">
                <a:ea typeface="Calibri Light" panose="020F0302020204030204" pitchFamily="34" charset="0"/>
                <a:cs typeface="Calibri Light" panose="020F0302020204030204" pitchFamily="34" charset="0"/>
              </a:rPr>
              <a:t>finns</a:t>
            </a:r>
            <a:r>
              <a:rPr lang="en-US" sz="2200" dirty="0">
                <a:ea typeface="Calibri Light" panose="020F0302020204030204" pitchFamily="34" charset="0"/>
                <a:cs typeface="Calibri Light" panose="020F0302020204030204" pitchFamily="34" charset="0"/>
              </a:rPr>
              <a:t> på </a:t>
            </a:r>
            <a:r>
              <a:rPr lang="en-US" sz="2200" dirty="0" err="1">
                <a:ea typeface="Calibri Light" panose="020F0302020204030204" pitchFamily="34" charset="0"/>
                <a:cs typeface="Calibri Light" panose="020F0302020204030204" pitchFamily="34" charset="0"/>
              </a:rPr>
              <a:t>vår</a:t>
            </a:r>
            <a:r>
              <a:rPr lang="en-US" sz="2200" dirty="0">
                <a:ea typeface="Calibri Light" panose="020F0302020204030204" pitchFamily="34" charset="0"/>
                <a:cs typeface="Calibri Light" panose="020F0302020204030204" pitchFamily="34" charset="0"/>
              </a:rPr>
              <a:t> </a:t>
            </a:r>
            <a:r>
              <a:rPr lang="en-US" sz="2200" dirty="0" err="1">
                <a:ea typeface="Calibri Light" panose="020F0302020204030204" pitchFamily="34" charset="0"/>
                <a:cs typeface="Calibri Light" panose="020F0302020204030204" pitchFamily="34" charset="0"/>
              </a:rPr>
              <a:t>webb</a:t>
            </a:r>
            <a:r>
              <a:rPr lang="en-US" sz="2200" dirty="0">
                <a:ea typeface="Calibri Light" panose="020F0302020204030204" pitchFamily="34" charset="0"/>
                <a:cs typeface="Calibri Light" panose="020F0302020204030204" pitchFamily="34" charset="0"/>
              </a:rPr>
              <a:t>: </a:t>
            </a:r>
            <a:r>
              <a:rPr lang="sv-SE" sz="1600" dirty="0">
                <a:hlinkClick r:id="rId3"/>
              </a:rPr>
              <a:t>Ansök om stöd - Tillväxtverket (tillvaxtverket.se)</a:t>
            </a:r>
            <a:endParaRPr lang="en-US" sz="2200" dirty="0">
              <a:ea typeface="Calibri Light" panose="020F0302020204030204" pitchFamily="34" charset="0"/>
              <a:cs typeface="Calibri Light" panose="020F0302020204030204" pitchFamily="34" charset="0"/>
            </a:endParaRPr>
          </a:p>
          <a:p>
            <a:pPr marL="266065" indent="-266065"/>
            <a:endParaRPr lang="en-US" sz="2200" dirty="0">
              <a:ea typeface="Calibri Light" panose="020F0302020204030204" pitchFamily="34" charset="0"/>
              <a:cs typeface="Calibri Light" panose="020F0302020204030204" pitchFamily="34" charset="0"/>
            </a:endParaRPr>
          </a:p>
          <a:p>
            <a:pPr marL="266065" indent="-266065"/>
            <a:endParaRPr lang="en-US" sz="2200" dirty="0">
              <a:ea typeface="Calibri Light" panose="020F0302020204030204" pitchFamily="34" charset="0"/>
              <a:cs typeface="Calibri Light" panose="020F0302020204030204" pitchFamily="34" charset="0"/>
            </a:endParaRPr>
          </a:p>
        </p:txBody>
      </p:sp>
      <p:pic>
        <p:nvPicPr>
          <p:cNvPr id="10" name="Picture 10" descr="People working on ideas">
            <a:extLst>
              <a:ext uri="{FF2B5EF4-FFF2-40B4-BE49-F238E27FC236}">
                <a16:creationId xmlns:a16="http://schemas.microsoft.com/office/drawing/2014/main" id="{FF6F293C-5214-CD02-869F-21320FA501F1}"/>
              </a:ext>
            </a:extLst>
          </p:cNvPr>
          <p:cNvPicPr>
            <a:picLocks noChangeAspect="1"/>
          </p:cNvPicPr>
          <p:nvPr/>
        </p:nvPicPr>
        <p:blipFill>
          <a:blip r:embed="rId4"/>
          <a:stretch>
            <a:fillRect/>
          </a:stretch>
        </p:blipFill>
        <p:spPr>
          <a:xfrm>
            <a:off x="8129286" y="901470"/>
            <a:ext cx="3312287" cy="2460400"/>
          </a:xfrm>
          <a:prstGeom prst="rect">
            <a:avLst/>
          </a:prstGeom>
        </p:spPr>
      </p:pic>
      <p:pic>
        <p:nvPicPr>
          <p:cNvPr id="11" name="Picture 11" descr="Forskare som tittar på DNA-testresultat på en datorskärm i laboratoriet">
            <a:extLst>
              <a:ext uri="{FF2B5EF4-FFF2-40B4-BE49-F238E27FC236}">
                <a16:creationId xmlns:a16="http://schemas.microsoft.com/office/drawing/2014/main" id="{2B96BDF5-A716-81E7-F489-2EF624EAC634}"/>
              </a:ext>
            </a:extLst>
          </p:cNvPr>
          <p:cNvPicPr>
            <a:picLocks noChangeAspect="1"/>
          </p:cNvPicPr>
          <p:nvPr/>
        </p:nvPicPr>
        <p:blipFill>
          <a:blip r:embed="rId5"/>
          <a:stretch>
            <a:fillRect/>
          </a:stretch>
        </p:blipFill>
        <p:spPr>
          <a:xfrm>
            <a:off x="8129286" y="3371954"/>
            <a:ext cx="3312287" cy="2438672"/>
          </a:xfrm>
          <a:prstGeom prst="rect">
            <a:avLst/>
          </a:prstGeom>
        </p:spPr>
      </p:pic>
    </p:spTree>
    <p:extLst>
      <p:ext uri="{BB962C8B-B14F-4D97-AF65-F5344CB8AC3E}">
        <p14:creationId xmlns:p14="http://schemas.microsoft.com/office/powerpoint/2010/main" val="3712378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BB18F-6821-E8DC-A237-B7E85F9B5B8E}"/>
              </a:ext>
            </a:extLst>
          </p:cNvPr>
          <p:cNvSpPr>
            <a:spLocks noGrp="1"/>
          </p:cNvSpPr>
          <p:nvPr>
            <p:ph type="title"/>
          </p:nvPr>
        </p:nvSpPr>
        <p:spPr>
          <a:xfrm>
            <a:off x="968829" y="259632"/>
            <a:ext cx="8599714" cy="699330"/>
          </a:xfrm>
        </p:spPr>
        <p:txBody>
          <a:bodyPr/>
          <a:lstStyle/>
          <a:p>
            <a:r>
              <a:rPr lang="sv-SE" sz="3200" dirty="0">
                <a:cs typeface="Calibri"/>
              </a:rPr>
              <a:t>10. Projektutvärdering</a:t>
            </a:r>
            <a:endParaRPr lang="sv-SE" sz="3200" dirty="0"/>
          </a:p>
        </p:txBody>
      </p:sp>
      <p:sp>
        <p:nvSpPr>
          <p:cNvPr id="8" name="Platshållare för innehåll 3">
            <a:extLst>
              <a:ext uri="{FF2B5EF4-FFF2-40B4-BE49-F238E27FC236}">
                <a16:creationId xmlns:a16="http://schemas.microsoft.com/office/drawing/2014/main" id="{DEE59DF9-5F0E-B886-0920-B56512DA917D}"/>
              </a:ext>
            </a:extLst>
          </p:cNvPr>
          <p:cNvSpPr>
            <a:spLocks noGrp="1"/>
          </p:cNvSpPr>
          <p:nvPr>
            <p:ph sz="quarter" idx="16"/>
          </p:nvPr>
        </p:nvSpPr>
        <p:spPr>
          <a:xfrm>
            <a:off x="490861" y="1164728"/>
            <a:ext cx="10931471" cy="2868121"/>
          </a:xfrm>
        </p:spPr>
        <p:txBody>
          <a:bodyPr vert="horz" lIns="0" tIns="0" rIns="0" bIns="0" rtlCol="0" anchor="t">
            <a:noAutofit/>
          </a:bodyPr>
          <a:lstStyle/>
          <a:p>
            <a:pPr marL="266065" indent="-266065"/>
            <a:r>
              <a:rPr lang="sv-SE" sz="2200" dirty="0">
                <a:latin typeface="Calibri Light"/>
                <a:cs typeface="Calibri Light"/>
              </a:rPr>
              <a:t>Krav på </a:t>
            </a:r>
            <a:r>
              <a:rPr lang="sv-SE" sz="2200" b="1" dirty="0">
                <a:latin typeface="Calibri Light"/>
                <a:cs typeface="Calibri Light"/>
              </a:rPr>
              <a:t>lärande projektutvärdering </a:t>
            </a:r>
            <a:r>
              <a:rPr lang="sv-SE" sz="2200" dirty="0">
                <a:latin typeface="Calibri Light"/>
                <a:cs typeface="Calibri Light"/>
              </a:rPr>
              <a:t>ska omfatta projekt med total budget &gt; 12</a:t>
            </a:r>
            <a:r>
              <a:rPr lang="sv-SE" sz="2200" dirty="0">
                <a:solidFill>
                  <a:srgbClr val="FF0000"/>
                </a:solidFill>
                <a:latin typeface="Calibri Light"/>
                <a:cs typeface="Calibri Light"/>
              </a:rPr>
              <a:t> </a:t>
            </a:r>
            <a:r>
              <a:rPr lang="sv-SE" sz="2200" dirty="0">
                <a:latin typeface="Calibri Light"/>
                <a:cs typeface="Calibri Light"/>
              </a:rPr>
              <a:t>MSEK där kostnad för utvärdering ska uppgå till </a:t>
            </a:r>
            <a:r>
              <a:rPr lang="sv-SE" sz="2200" u="sng" dirty="0">
                <a:latin typeface="Calibri Light"/>
                <a:cs typeface="Calibri Light"/>
              </a:rPr>
              <a:t>cirka</a:t>
            </a:r>
            <a:r>
              <a:rPr lang="sv-SE" sz="2200" dirty="0">
                <a:solidFill>
                  <a:srgbClr val="000000"/>
                </a:solidFill>
                <a:latin typeface="Calibri Light"/>
                <a:cs typeface="Calibri Light"/>
              </a:rPr>
              <a:t> </a:t>
            </a:r>
            <a:r>
              <a:rPr lang="sv-SE" sz="2200" dirty="0">
                <a:solidFill>
                  <a:srgbClr val="492069"/>
                </a:solidFill>
                <a:latin typeface="Calibri Light"/>
                <a:cs typeface="Calibri Light"/>
              </a:rPr>
              <a:t>2,5</a:t>
            </a:r>
            <a:r>
              <a:rPr lang="sv-SE" sz="2200" dirty="0">
                <a:solidFill>
                  <a:srgbClr val="FF0000"/>
                </a:solidFill>
                <a:latin typeface="Calibri Light"/>
                <a:cs typeface="Calibri Light"/>
              </a:rPr>
              <a:t> </a:t>
            </a:r>
            <a:r>
              <a:rPr lang="sv-SE" sz="2200" dirty="0">
                <a:latin typeface="Calibri Light"/>
                <a:cs typeface="Calibri Light"/>
              </a:rPr>
              <a:t>procent</a:t>
            </a:r>
            <a:r>
              <a:rPr lang="sv-SE" sz="2200" dirty="0">
                <a:solidFill>
                  <a:srgbClr val="FF0000"/>
                </a:solidFill>
                <a:latin typeface="Calibri Light"/>
                <a:cs typeface="Calibri Light"/>
              </a:rPr>
              <a:t> </a:t>
            </a:r>
            <a:r>
              <a:rPr lang="sv-SE" sz="2200" dirty="0">
                <a:latin typeface="Calibri Light"/>
                <a:cs typeface="Calibri Light"/>
              </a:rPr>
              <a:t>av projektbudget</a:t>
            </a:r>
            <a:endParaRPr lang="sv-SE" sz="2200" dirty="0">
              <a:solidFill>
                <a:srgbClr val="FF0000"/>
              </a:solidFill>
              <a:cs typeface="Calibri Light" panose="020F0302020204030204" pitchFamily="34" charset="0"/>
            </a:endParaRPr>
          </a:p>
          <a:p>
            <a:pPr marL="266065" indent="-266065"/>
            <a:r>
              <a:rPr lang="sv-SE" sz="2200" dirty="0">
                <a:latin typeface="Calibri Light"/>
                <a:cs typeface="Calibri Light"/>
              </a:rPr>
              <a:t>Ett ramverk med </a:t>
            </a:r>
            <a:r>
              <a:rPr lang="sv-SE" sz="2200" b="1" dirty="0">
                <a:latin typeface="Calibri Light"/>
                <a:cs typeface="Calibri Light"/>
              </a:rPr>
              <a:t>utvärderingskriterier</a:t>
            </a:r>
            <a:r>
              <a:rPr lang="sv-SE" sz="2200" dirty="0">
                <a:latin typeface="Calibri Light"/>
                <a:cs typeface="Calibri Light"/>
              </a:rPr>
              <a:t> och </a:t>
            </a:r>
            <a:r>
              <a:rPr lang="sv-SE" sz="2200" b="1" dirty="0">
                <a:latin typeface="Calibri Light"/>
                <a:cs typeface="Calibri Light"/>
              </a:rPr>
              <a:t>gemensamma utvärderingsfrågor </a:t>
            </a:r>
            <a:r>
              <a:rPr lang="sv-SE" sz="2200" dirty="0">
                <a:latin typeface="Calibri Light"/>
                <a:cs typeface="Calibri Light"/>
              </a:rPr>
              <a:t>som projektutvärderingarna ska besvara, (ersätter tidigare modell 3P, 3N).</a:t>
            </a:r>
          </a:p>
          <a:p>
            <a:pPr marL="266065" indent="-266065"/>
            <a:r>
              <a:rPr lang="sv-SE" sz="2200" dirty="0">
                <a:latin typeface="Calibri Light"/>
                <a:cs typeface="Calibri Light"/>
              </a:rPr>
              <a:t>Tillväxtverkets </a:t>
            </a:r>
            <a:r>
              <a:rPr lang="sv-SE" sz="2200" b="1" dirty="0">
                <a:latin typeface="Calibri Light"/>
                <a:cs typeface="Calibri Light"/>
              </a:rPr>
              <a:t>anvisningar, krav och mallar </a:t>
            </a:r>
            <a:r>
              <a:rPr lang="sv-SE" sz="2200" dirty="0">
                <a:latin typeface="Calibri Light"/>
                <a:cs typeface="Calibri Light"/>
              </a:rPr>
              <a:t>för projektutvärderingens innehåll och upplägg tydliggörs för såväl projekt som extern projektutvärderare och handläggare genom ett </a:t>
            </a:r>
            <a:r>
              <a:rPr lang="sv-SE" sz="2200" b="1" dirty="0">
                <a:latin typeface="Calibri Light"/>
                <a:cs typeface="Calibri Light"/>
              </a:rPr>
              <a:t>standardiserat grundupplägg för utvärderingen i 3 </a:t>
            </a:r>
            <a:r>
              <a:rPr lang="sv-SE" sz="2400" b="1" dirty="0">
                <a:latin typeface="Calibri Light"/>
                <a:cs typeface="Calibri Light"/>
              </a:rPr>
              <a:t>moduler</a:t>
            </a:r>
          </a:p>
          <a:p>
            <a:pPr marL="0" indent="0">
              <a:buNone/>
            </a:pPr>
            <a:r>
              <a:rPr lang="sv-SE" sz="2400" dirty="0">
                <a:hlinkClick r:id="rId3"/>
              </a:rPr>
              <a:t>Planera för utvärdering - Tillväxtverket (tillvaxtverket.se)</a:t>
            </a:r>
            <a:endParaRPr lang="sv-SE" sz="2400" b="1" dirty="0">
              <a:latin typeface="Calibri Light"/>
              <a:cs typeface="Calibri Light"/>
            </a:endParaRPr>
          </a:p>
        </p:txBody>
      </p:sp>
      <p:pic>
        <p:nvPicPr>
          <p:cNvPr id="10" name="Bildobjekt 5">
            <a:extLst>
              <a:ext uri="{FF2B5EF4-FFF2-40B4-BE49-F238E27FC236}">
                <a16:creationId xmlns:a16="http://schemas.microsoft.com/office/drawing/2014/main" id="{BAB60348-36FD-AC10-CF59-64D20B9A36F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790" y="4966639"/>
            <a:ext cx="5503296" cy="1453266"/>
          </a:xfrm>
          <a:prstGeom prst="rect">
            <a:avLst/>
          </a:prstGeom>
          <a:noFill/>
        </p:spPr>
      </p:pic>
    </p:spTree>
    <p:extLst>
      <p:ext uri="{BB962C8B-B14F-4D97-AF65-F5344CB8AC3E}">
        <p14:creationId xmlns:p14="http://schemas.microsoft.com/office/powerpoint/2010/main" val="3786768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D50B94-3577-5576-8256-FDADE57D8715}"/>
              </a:ext>
            </a:extLst>
          </p:cNvPr>
          <p:cNvSpPr>
            <a:spLocks noGrp="1"/>
          </p:cNvSpPr>
          <p:nvPr>
            <p:ph type="title"/>
          </p:nvPr>
        </p:nvSpPr>
        <p:spPr/>
        <p:txBody>
          <a:bodyPr/>
          <a:lstStyle/>
          <a:p>
            <a:r>
              <a:rPr lang="sv-SE" sz="3200" dirty="0"/>
              <a:t>11. Resultatspridning  </a:t>
            </a:r>
          </a:p>
        </p:txBody>
      </p:sp>
      <p:sp>
        <p:nvSpPr>
          <p:cNvPr id="4" name="Platshållare för innehåll 3">
            <a:extLst>
              <a:ext uri="{FF2B5EF4-FFF2-40B4-BE49-F238E27FC236}">
                <a16:creationId xmlns:a16="http://schemas.microsoft.com/office/drawing/2014/main" id="{D9132DFB-F2C0-0EBE-0910-3756B9DF1B93}"/>
              </a:ext>
            </a:extLst>
          </p:cNvPr>
          <p:cNvSpPr>
            <a:spLocks noGrp="1"/>
          </p:cNvSpPr>
          <p:nvPr>
            <p:ph sz="quarter" idx="16"/>
          </p:nvPr>
        </p:nvSpPr>
        <p:spPr>
          <a:xfrm>
            <a:off x="835383" y="1589518"/>
            <a:ext cx="8077881" cy="1521151"/>
          </a:xfrm>
        </p:spPr>
        <p:txBody>
          <a:bodyPr/>
          <a:lstStyle/>
          <a:p>
            <a:r>
              <a:rPr lang="sv-SE" dirty="0"/>
              <a:t>Hur har du tänkt sprida värdefulla insikter och kunskap som projektet skapar?</a:t>
            </a:r>
          </a:p>
        </p:txBody>
      </p:sp>
      <p:pic>
        <p:nvPicPr>
          <p:cNvPr id="8" name="Bildobjekt 7">
            <a:extLst>
              <a:ext uri="{FF2B5EF4-FFF2-40B4-BE49-F238E27FC236}">
                <a16:creationId xmlns:a16="http://schemas.microsoft.com/office/drawing/2014/main" id="{98DE1865-86C4-E971-6803-76B7D2AA1FA8}"/>
              </a:ext>
            </a:extLst>
          </p:cNvPr>
          <p:cNvPicPr>
            <a:picLocks noChangeAspect="1"/>
          </p:cNvPicPr>
          <p:nvPr/>
        </p:nvPicPr>
        <p:blipFill rotWithShape="1">
          <a:blip r:embed="rId3"/>
          <a:srcRect l="41111" t="65347" r="21234" b="6145"/>
          <a:stretch/>
        </p:blipFill>
        <p:spPr>
          <a:xfrm>
            <a:off x="998943" y="3110669"/>
            <a:ext cx="6975473" cy="2860601"/>
          </a:xfrm>
          <a:prstGeom prst="rect">
            <a:avLst/>
          </a:prstGeom>
        </p:spPr>
      </p:pic>
    </p:spTree>
    <p:extLst>
      <p:ext uri="{BB962C8B-B14F-4D97-AF65-F5344CB8AC3E}">
        <p14:creationId xmlns:p14="http://schemas.microsoft.com/office/powerpoint/2010/main" val="3312062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D50B94-3577-5576-8256-FDADE57D8715}"/>
              </a:ext>
            </a:extLst>
          </p:cNvPr>
          <p:cNvSpPr>
            <a:spLocks noGrp="1"/>
          </p:cNvSpPr>
          <p:nvPr>
            <p:ph type="title"/>
          </p:nvPr>
        </p:nvSpPr>
        <p:spPr/>
        <p:txBody>
          <a:bodyPr/>
          <a:lstStyle/>
          <a:p>
            <a:r>
              <a:rPr lang="sv-SE" sz="3200" dirty="0"/>
              <a:t>12. Bestående resultat efter projektet </a:t>
            </a:r>
          </a:p>
        </p:txBody>
      </p:sp>
      <p:sp>
        <p:nvSpPr>
          <p:cNvPr id="4" name="Platshållare för innehåll 3">
            <a:extLst>
              <a:ext uri="{FF2B5EF4-FFF2-40B4-BE49-F238E27FC236}">
                <a16:creationId xmlns:a16="http://schemas.microsoft.com/office/drawing/2014/main" id="{D9132DFB-F2C0-0EBE-0910-3756B9DF1B93}"/>
              </a:ext>
            </a:extLst>
          </p:cNvPr>
          <p:cNvSpPr>
            <a:spLocks noGrp="1"/>
          </p:cNvSpPr>
          <p:nvPr>
            <p:ph sz="quarter" idx="16"/>
          </p:nvPr>
        </p:nvSpPr>
        <p:spPr>
          <a:xfrm>
            <a:off x="835383" y="1589518"/>
            <a:ext cx="8077881" cy="1521151"/>
          </a:xfrm>
        </p:spPr>
        <p:txBody>
          <a:bodyPr/>
          <a:lstStyle/>
          <a:p>
            <a:r>
              <a:rPr lang="sv-SE" dirty="0"/>
              <a:t>Hur tänker ni arbeta för att projektets resultat blir bestående och skapar nytta efter projekttiden, och därigenom bidrar till strukturförändringar?</a:t>
            </a:r>
          </a:p>
        </p:txBody>
      </p:sp>
      <p:pic>
        <p:nvPicPr>
          <p:cNvPr id="5" name="Bildobjekt 4">
            <a:extLst>
              <a:ext uri="{FF2B5EF4-FFF2-40B4-BE49-F238E27FC236}">
                <a16:creationId xmlns:a16="http://schemas.microsoft.com/office/drawing/2014/main" id="{399094C8-7C49-EF6E-2F63-8EACD516E45B}"/>
              </a:ext>
            </a:extLst>
          </p:cNvPr>
          <p:cNvPicPr>
            <a:picLocks noChangeAspect="1"/>
          </p:cNvPicPr>
          <p:nvPr/>
        </p:nvPicPr>
        <p:blipFill rotWithShape="1">
          <a:blip r:embed="rId3"/>
          <a:srcRect l="20223" t="28521" r="23922" b="16740"/>
          <a:stretch/>
        </p:blipFill>
        <p:spPr>
          <a:xfrm>
            <a:off x="4016523" y="2546646"/>
            <a:ext cx="4489761" cy="3862699"/>
          </a:xfrm>
          <a:prstGeom prst="rect">
            <a:avLst/>
          </a:prstGeom>
        </p:spPr>
      </p:pic>
    </p:spTree>
    <p:extLst>
      <p:ext uri="{BB962C8B-B14F-4D97-AF65-F5344CB8AC3E}">
        <p14:creationId xmlns:p14="http://schemas.microsoft.com/office/powerpoint/2010/main" val="2132013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B6339814-A516-4DC3-A9D6-EE8DB4284BDE}"/>
              </a:ext>
            </a:extLst>
          </p:cNvPr>
          <p:cNvSpPr/>
          <p:nvPr/>
        </p:nvSpPr>
        <p:spPr>
          <a:xfrm>
            <a:off x="6539681" y="4570114"/>
            <a:ext cx="4472667" cy="1467677"/>
          </a:xfrm>
          <a:prstGeom prst="rect">
            <a:avLst/>
          </a:prstGeom>
          <a:solidFill>
            <a:srgbClr val="492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Rektangel 27">
            <a:extLst>
              <a:ext uri="{FF2B5EF4-FFF2-40B4-BE49-F238E27FC236}">
                <a16:creationId xmlns:a16="http://schemas.microsoft.com/office/drawing/2014/main" id="{FB065882-9171-4C3E-B71A-8AD40C806979}"/>
              </a:ext>
            </a:extLst>
          </p:cNvPr>
          <p:cNvSpPr/>
          <p:nvPr/>
        </p:nvSpPr>
        <p:spPr>
          <a:xfrm>
            <a:off x="6541699" y="2990023"/>
            <a:ext cx="4472667" cy="1467677"/>
          </a:xfrm>
          <a:prstGeom prst="rect">
            <a:avLst/>
          </a:prstGeom>
          <a:solidFill>
            <a:srgbClr val="006D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Rektangel 21">
            <a:extLst>
              <a:ext uri="{FF2B5EF4-FFF2-40B4-BE49-F238E27FC236}">
                <a16:creationId xmlns:a16="http://schemas.microsoft.com/office/drawing/2014/main" id="{3A7E5B68-650C-4A16-BBB0-498F1553BD4E}"/>
              </a:ext>
            </a:extLst>
          </p:cNvPr>
          <p:cNvSpPr/>
          <p:nvPr/>
        </p:nvSpPr>
        <p:spPr>
          <a:xfrm>
            <a:off x="6538811" y="1228725"/>
            <a:ext cx="4472667" cy="1659323"/>
          </a:xfrm>
          <a:prstGeom prst="rect">
            <a:avLst/>
          </a:prstGeom>
          <a:solidFill>
            <a:srgbClr val="0043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ektangel 5">
            <a:extLst>
              <a:ext uri="{FF2B5EF4-FFF2-40B4-BE49-F238E27FC236}">
                <a16:creationId xmlns:a16="http://schemas.microsoft.com/office/drawing/2014/main" id="{CC61ECA5-611D-0E48-BA05-930AA9621B53}"/>
              </a:ext>
            </a:extLst>
          </p:cNvPr>
          <p:cNvSpPr/>
          <p:nvPr/>
        </p:nvSpPr>
        <p:spPr>
          <a:xfrm>
            <a:off x="947468" y="1228725"/>
            <a:ext cx="4067343" cy="1659323"/>
          </a:xfrm>
          <a:prstGeom prst="rect">
            <a:avLst/>
          </a:prstGeom>
          <a:solidFill>
            <a:srgbClr val="0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1" name="Rektangel 20">
            <a:extLst>
              <a:ext uri="{FF2B5EF4-FFF2-40B4-BE49-F238E27FC236}">
                <a16:creationId xmlns:a16="http://schemas.microsoft.com/office/drawing/2014/main" id="{034A6098-ABFE-234C-B022-08A8380DD4B1}"/>
              </a:ext>
            </a:extLst>
          </p:cNvPr>
          <p:cNvSpPr/>
          <p:nvPr/>
        </p:nvSpPr>
        <p:spPr>
          <a:xfrm>
            <a:off x="941119" y="2990023"/>
            <a:ext cx="4081295" cy="1467677"/>
          </a:xfrm>
          <a:prstGeom prst="rect">
            <a:avLst/>
          </a:prstGeom>
          <a:solidFill>
            <a:srgbClr val="02A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3" name="Rektangel 22">
            <a:extLst>
              <a:ext uri="{FF2B5EF4-FFF2-40B4-BE49-F238E27FC236}">
                <a16:creationId xmlns:a16="http://schemas.microsoft.com/office/drawing/2014/main" id="{35A9832E-5559-A343-AD95-1EA47156F6B0}"/>
              </a:ext>
            </a:extLst>
          </p:cNvPr>
          <p:cNvSpPr/>
          <p:nvPr/>
        </p:nvSpPr>
        <p:spPr>
          <a:xfrm>
            <a:off x="5008462" y="2990023"/>
            <a:ext cx="4748024" cy="1467677"/>
          </a:xfrm>
          <a:prstGeom prst="rect">
            <a:avLst/>
          </a:prstGeom>
          <a:solidFill>
            <a:srgbClr val="A5D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Rektangel 24">
            <a:extLst>
              <a:ext uri="{FF2B5EF4-FFF2-40B4-BE49-F238E27FC236}">
                <a16:creationId xmlns:a16="http://schemas.microsoft.com/office/drawing/2014/main" id="{D7A1744B-706B-C241-B1BF-F05150B45237}"/>
              </a:ext>
            </a:extLst>
          </p:cNvPr>
          <p:cNvSpPr/>
          <p:nvPr/>
        </p:nvSpPr>
        <p:spPr>
          <a:xfrm>
            <a:off x="5014810" y="1228725"/>
            <a:ext cx="4748025" cy="1659323"/>
          </a:xfrm>
          <a:prstGeom prst="rect">
            <a:avLst/>
          </a:prstGeom>
          <a:solidFill>
            <a:srgbClr val="84C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Platshållare för innehåll 3">
            <a:extLst>
              <a:ext uri="{FF2B5EF4-FFF2-40B4-BE49-F238E27FC236}">
                <a16:creationId xmlns:a16="http://schemas.microsoft.com/office/drawing/2014/main" id="{2EAB3ABF-1FB7-4D28-BD95-8ED8588C0295}"/>
              </a:ext>
            </a:extLst>
          </p:cNvPr>
          <p:cNvSpPr txBox="1">
            <a:spLocks/>
          </p:cNvSpPr>
          <p:nvPr/>
        </p:nvSpPr>
        <p:spPr>
          <a:xfrm>
            <a:off x="2704522" y="2881935"/>
            <a:ext cx="2944557" cy="657713"/>
          </a:xfrm>
          <a:prstGeom prst="rect">
            <a:avLst/>
          </a:prstGeom>
        </p:spPr>
        <p:txBody>
          <a:bodyPr vert="horz" lIns="0" tIns="0" rIns="0" bIns="0" rtlCol="0">
            <a:noAutofit/>
          </a:bodyPr>
          <a:lstStyle>
            <a:lvl1pPr marL="266400" indent="-266400" algn="l" defTabSz="914400" rtl="0" eaLnBrk="1" latinLnBrk="0" hangingPunct="1">
              <a:lnSpc>
                <a:spcPct val="100000"/>
              </a:lnSpc>
              <a:spcBef>
                <a:spcPts val="1400"/>
              </a:spcBef>
              <a:spcAft>
                <a:spcPts val="600"/>
              </a:spcAft>
              <a:buSzPct val="73000"/>
              <a:buFontTx/>
              <a:buBlip>
                <a:blip r:embed="rId3"/>
              </a:buBlip>
              <a:defRPr sz="2500" kern="1200">
                <a:solidFill>
                  <a:schemeClr val="tx1"/>
                </a:solidFill>
                <a:latin typeface="Calibri Light" panose="020F0302020204030204" pitchFamily="34" charset="0"/>
                <a:ea typeface="+mn-ea"/>
                <a:cs typeface="+mn-cs"/>
              </a:defRPr>
            </a:lvl1pPr>
            <a:lvl2pPr marL="576000" indent="-266400" algn="l" defTabSz="914400" rtl="0" eaLnBrk="1" latinLnBrk="0" hangingPunct="1">
              <a:lnSpc>
                <a:spcPct val="100000"/>
              </a:lnSpc>
              <a:spcBef>
                <a:spcPts val="0"/>
              </a:spcBef>
              <a:spcAft>
                <a:spcPts val="600"/>
              </a:spcAft>
              <a:buFont typeface="Calibri" panose="020F0502020204030204" pitchFamily="34" charset="0"/>
              <a:buChar char="‐"/>
              <a:defRPr sz="2300" kern="1200">
                <a:solidFill>
                  <a:schemeClr val="tx1"/>
                </a:solidFill>
                <a:latin typeface="Calibri Light" panose="020F0302020204030204" pitchFamily="34" charset="0"/>
                <a:ea typeface="+mn-ea"/>
                <a:cs typeface="+mn-cs"/>
              </a:defRPr>
            </a:lvl2pPr>
            <a:lvl3pPr marL="810000" indent="-190800" algn="l" defTabSz="914400" rtl="0" eaLnBrk="1" latinLnBrk="0" hangingPunct="1">
              <a:lnSpc>
                <a:spcPct val="100000"/>
              </a:lnSpc>
              <a:spcBef>
                <a:spcPts val="200"/>
              </a:spcBef>
              <a:spcAft>
                <a:spcPts val="600"/>
              </a:spcAft>
              <a:buFont typeface="Calibri" panose="020F0502020204030204" pitchFamily="34" charset="0"/>
              <a:buChar char="»"/>
              <a:defRPr sz="1900" kern="1200">
                <a:solidFill>
                  <a:schemeClr val="tx1"/>
                </a:solidFill>
                <a:latin typeface="Calibri Light" panose="020F0302020204030204" pitchFamily="34" charset="0"/>
                <a:ea typeface="+mn-ea"/>
                <a:cs typeface="+mn-cs"/>
              </a:defRPr>
            </a:lvl3pPr>
            <a:lvl4pPr marL="932400" indent="-122400" algn="l" defTabSz="914400" rtl="0" eaLnBrk="1" latinLnBrk="0" hangingPunct="1">
              <a:lnSpc>
                <a:spcPct val="100000"/>
              </a:lnSpc>
              <a:spcBef>
                <a:spcPts val="200"/>
              </a:spcBef>
              <a:spcAft>
                <a:spcPts val="600"/>
              </a:spcAft>
              <a:buFont typeface="Calibri" panose="020F0502020204030204" pitchFamily="34" charset="0"/>
              <a:buChar char="›"/>
              <a:defRPr sz="1600" kern="1200">
                <a:solidFill>
                  <a:schemeClr val="tx1"/>
                </a:solidFill>
                <a:latin typeface="Calibri Light" panose="020F0302020204030204" pitchFamily="34" charset="0"/>
                <a:ea typeface="+mn-ea"/>
                <a:cs typeface="+mn-cs"/>
              </a:defRPr>
            </a:lvl4pPr>
            <a:lvl5pPr marL="1085850" indent="-147638"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sv-SE" sz="2000">
              <a:latin typeface="Calibri" panose="020F0502020204030204" pitchFamily="34" charset="0"/>
              <a:cs typeface="Calibri" panose="020F0502020204030204" pitchFamily="34" charset="0"/>
            </a:endParaRPr>
          </a:p>
        </p:txBody>
      </p:sp>
      <p:pic>
        <p:nvPicPr>
          <p:cNvPr id="11" name="Bildobjekt 10">
            <a:extLst>
              <a:ext uri="{FF2B5EF4-FFF2-40B4-BE49-F238E27FC236}">
                <a16:creationId xmlns:a16="http://schemas.microsoft.com/office/drawing/2014/main" id="{BE034156-DC35-9B4E-A22C-D62B08352C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1095" y="1456444"/>
            <a:ext cx="1123856" cy="1133342"/>
          </a:xfrm>
          <a:prstGeom prst="rect">
            <a:avLst/>
          </a:prstGeom>
        </p:spPr>
      </p:pic>
      <p:pic>
        <p:nvPicPr>
          <p:cNvPr id="15" name="Bildobjekt 14" descr="En bild som visar klocka, föremål utomhus&#10;&#10;Automatiskt genererad beskrivning">
            <a:extLst>
              <a:ext uri="{FF2B5EF4-FFF2-40B4-BE49-F238E27FC236}">
                <a16:creationId xmlns:a16="http://schemas.microsoft.com/office/drawing/2014/main" id="{7CC72547-9142-EF46-9314-CAE6149525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1769" y="2990024"/>
            <a:ext cx="1768632" cy="1394495"/>
          </a:xfrm>
          <a:prstGeom prst="rect">
            <a:avLst/>
          </a:prstGeom>
        </p:spPr>
      </p:pic>
      <p:sp>
        <p:nvSpPr>
          <p:cNvPr id="20" name="Platshållare för innehåll 3">
            <a:extLst>
              <a:ext uri="{FF2B5EF4-FFF2-40B4-BE49-F238E27FC236}">
                <a16:creationId xmlns:a16="http://schemas.microsoft.com/office/drawing/2014/main" id="{41398B12-E259-4D26-BFD9-18D7F3E294F1}"/>
              </a:ext>
            </a:extLst>
          </p:cNvPr>
          <p:cNvSpPr>
            <a:spLocks noGrp="1"/>
          </p:cNvSpPr>
          <p:nvPr>
            <p:ph sz="quarter" idx="16"/>
          </p:nvPr>
        </p:nvSpPr>
        <p:spPr>
          <a:xfrm>
            <a:off x="5123058" y="1331947"/>
            <a:ext cx="4445485" cy="1538289"/>
          </a:xfrm>
        </p:spPr>
        <p:txBody>
          <a:bodyPr/>
          <a:lstStyle/>
          <a:p>
            <a:pPr>
              <a:spcBef>
                <a:spcPts val="0"/>
              </a:spcBef>
            </a:pPr>
            <a:r>
              <a:rPr lang="sv-SE" sz="1600" dirty="0">
                <a:latin typeface="+mn-lt"/>
              </a:rPr>
              <a:t>1.1 Stärka forskning och innovation</a:t>
            </a:r>
          </a:p>
          <a:p>
            <a:pPr>
              <a:spcBef>
                <a:spcPts val="0"/>
              </a:spcBef>
            </a:pPr>
            <a:r>
              <a:rPr lang="sv-SE" sz="1600" dirty="0">
                <a:latin typeface="+mn-lt"/>
              </a:rPr>
              <a:t>1.3 Stärka små och medelstora företags tillväxt </a:t>
            </a:r>
            <a:br>
              <a:rPr lang="sv-SE" sz="1600" dirty="0">
                <a:latin typeface="+mn-lt"/>
              </a:rPr>
            </a:br>
            <a:r>
              <a:rPr lang="sv-SE" sz="1600" dirty="0">
                <a:latin typeface="+mn-lt"/>
              </a:rPr>
              <a:t>och konkurrenskraft</a:t>
            </a:r>
          </a:p>
          <a:p>
            <a:pPr>
              <a:spcBef>
                <a:spcPts val="0"/>
              </a:spcBef>
            </a:pPr>
            <a:r>
              <a:rPr lang="sv-SE" sz="1600" dirty="0">
                <a:latin typeface="+mn-lt"/>
              </a:rPr>
              <a:t>1.4 Utveckla färdigheter för smart specialisering</a:t>
            </a:r>
          </a:p>
          <a:p>
            <a:pPr>
              <a:spcBef>
                <a:spcPts val="0"/>
              </a:spcBef>
            </a:pPr>
            <a:r>
              <a:rPr lang="sv-SE" sz="1600" dirty="0">
                <a:latin typeface="+mn-lt"/>
              </a:rPr>
              <a:t>1.5 Förbättra den digitala </a:t>
            </a:r>
            <a:r>
              <a:rPr lang="sv-SE" sz="1600" dirty="0" err="1">
                <a:latin typeface="+mn-lt"/>
              </a:rPr>
              <a:t>konnektiviteten</a:t>
            </a:r>
            <a:endParaRPr lang="sv-SE" sz="1600" dirty="0">
              <a:latin typeface="+mn-lt"/>
            </a:endParaRPr>
          </a:p>
          <a:p>
            <a:endParaRPr lang="sv-SE" sz="2800" dirty="0"/>
          </a:p>
        </p:txBody>
      </p:sp>
      <p:sp>
        <p:nvSpPr>
          <p:cNvPr id="24" name="Platshållare för innehåll 4">
            <a:extLst>
              <a:ext uri="{FF2B5EF4-FFF2-40B4-BE49-F238E27FC236}">
                <a16:creationId xmlns:a16="http://schemas.microsoft.com/office/drawing/2014/main" id="{EB721B69-A16B-45A1-90F7-5F51177180A6}"/>
              </a:ext>
            </a:extLst>
          </p:cNvPr>
          <p:cNvSpPr>
            <a:spLocks noGrp="1"/>
          </p:cNvSpPr>
          <p:nvPr>
            <p:ph sz="quarter" idx="17"/>
          </p:nvPr>
        </p:nvSpPr>
        <p:spPr>
          <a:xfrm>
            <a:off x="5123059" y="3134285"/>
            <a:ext cx="4168724" cy="1126962"/>
          </a:xfrm>
        </p:spPr>
        <p:txBody>
          <a:bodyPr/>
          <a:lstStyle/>
          <a:p>
            <a:pPr>
              <a:spcBef>
                <a:spcPts val="0"/>
              </a:spcBef>
            </a:pPr>
            <a:r>
              <a:rPr lang="sv-SE" sz="1600" dirty="0">
                <a:latin typeface="+mn-lt"/>
              </a:rPr>
              <a:t>2.2 Förnybar energi</a:t>
            </a:r>
          </a:p>
          <a:p>
            <a:pPr>
              <a:spcBef>
                <a:spcPts val="0"/>
              </a:spcBef>
            </a:pPr>
            <a:r>
              <a:rPr lang="sv-SE" sz="1600" dirty="0">
                <a:latin typeface="+mn-lt"/>
              </a:rPr>
              <a:t>2.6 Cirkulär ekonomi</a:t>
            </a:r>
          </a:p>
          <a:p>
            <a:pPr marL="0" indent="0">
              <a:buNone/>
            </a:pPr>
            <a:endParaRPr lang="sv-SE" dirty="0"/>
          </a:p>
        </p:txBody>
      </p:sp>
      <p:sp>
        <p:nvSpPr>
          <p:cNvPr id="31" name="Rektangel 30">
            <a:extLst>
              <a:ext uri="{FF2B5EF4-FFF2-40B4-BE49-F238E27FC236}">
                <a16:creationId xmlns:a16="http://schemas.microsoft.com/office/drawing/2014/main" id="{908948F1-3CFB-4A73-8F1C-6F6903560E61}"/>
              </a:ext>
            </a:extLst>
          </p:cNvPr>
          <p:cNvSpPr/>
          <p:nvPr/>
        </p:nvSpPr>
        <p:spPr>
          <a:xfrm>
            <a:off x="941119" y="4570114"/>
            <a:ext cx="4081295" cy="1467677"/>
          </a:xfrm>
          <a:prstGeom prst="rect">
            <a:avLst/>
          </a:prstGeom>
          <a:solidFill>
            <a:srgbClr val="785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3" name="Rektangel 32">
            <a:extLst>
              <a:ext uri="{FF2B5EF4-FFF2-40B4-BE49-F238E27FC236}">
                <a16:creationId xmlns:a16="http://schemas.microsoft.com/office/drawing/2014/main" id="{F3F4FB4F-CED0-425A-990E-008C5CEA031C}"/>
              </a:ext>
            </a:extLst>
          </p:cNvPr>
          <p:cNvSpPr/>
          <p:nvPr/>
        </p:nvSpPr>
        <p:spPr>
          <a:xfrm>
            <a:off x="5008461" y="4570114"/>
            <a:ext cx="4748023" cy="1467677"/>
          </a:xfrm>
          <a:prstGeom prst="rect">
            <a:avLst/>
          </a:prstGeom>
          <a:solidFill>
            <a:srgbClr val="C9B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4" name="Platshållare för innehåll 3">
            <a:extLst>
              <a:ext uri="{FF2B5EF4-FFF2-40B4-BE49-F238E27FC236}">
                <a16:creationId xmlns:a16="http://schemas.microsoft.com/office/drawing/2014/main" id="{A50AA8B1-3541-4A14-990A-8368A24B3845}"/>
              </a:ext>
            </a:extLst>
          </p:cNvPr>
          <p:cNvSpPr txBox="1">
            <a:spLocks/>
          </p:cNvSpPr>
          <p:nvPr/>
        </p:nvSpPr>
        <p:spPr>
          <a:xfrm>
            <a:off x="1161071" y="4772067"/>
            <a:ext cx="2935927" cy="1390978"/>
          </a:xfrm>
          <a:prstGeom prst="rect">
            <a:avLst/>
          </a:prstGeom>
        </p:spPr>
        <p:txBody>
          <a:bodyPr vert="horz" lIns="0" tIns="0" rIns="0" bIns="0" rtlCol="0">
            <a:noAutofit/>
          </a:bodyPr>
          <a:lstStyle>
            <a:lvl1pPr marL="266400" indent="-266400" algn="l" defTabSz="914400" rtl="0" eaLnBrk="1" latinLnBrk="0" hangingPunct="1">
              <a:lnSpc>
                <a:spcPct val="100000"/>
              </a:lnSpc>
              <a:spcBef>
                <a:spcPts val="1400"/>
              </a:spcBef>
              <a:spcAft>
                <a:spcPts val="600"/>
              </a:spcAft>
              <a:buSzPct val="73000"/>
              <a:buFontTx/>
              <a:buBlip>
                <a:blip r:embed="rId3"/>
              </a:buBlip>
              <a:defRPr sz="2500" kern="1200">
                <a:solidFill>
                  <a:schemeClr val="tx1"/>
                </a:solidFill>
                <a:latin typeface="Calibri Light" panose="020F0302020204030204" pitchFamily="34" charset="0"/>
                <a:ea typeface="+mn-ea"/>
                <a:cs typeface="+mn-cs"/>
              </a:defRPr>
            </a:lvl1pPr>
            <a:lvl2pPr marL="576000" indent="-266400" algn="l" defTabSz="914400" rtl="0" eaLnBrk="1" latinLnBrk="0" hangingPunct="1">
              <a:lnSpc>
                <a:spcPct val="100000"/>
              </a:lnSpc>
              <a:spcBef>
                <a:spcPts val="0"/>
              </a:spcBef>
              <a:spcAft>
                <a:spcPts val="600"/>
              </a:spcAft>
              <a:buFont typeface="Calibri" panose="020F0502020204030204" pitchFamily="34" charset="0"/>
              <a:buChar char="‐"/>
              <a:defRPr sz="2300" kern="1200">
                <a:solidFill>
                  <a:schemeClr val="tx1"/>
                </a:solidFill>
                <a:latin typeface="Calibri Light" panose="020F0302020204030204" pitchFamily="34" charset="0"/>
                <a:ea typeface="+mn-ea"/>
                <a:cs typeface="+mn-cs"/>
              </a:defRPr>
            </a:lvl2pPr>
            <a:lvl3pPr marL="810000" indent="-190800" algn="l" defTabSz="914400" rtl="0" eaLnBrk="1" latinLnBrk="0" hangingPunct="1">
              <a:lnSpc>
                <a:spcPct val="100000"/>
              </a:lnSpc>
              <a:spcBef>
                <a:spcPts val="200"/>
              </a:spcBef>
              <a:spcAft>
                <a:spcPts val="600"/>
              </a:spcAft>
              <a:buFont typeface="Calibri" panose="020F0502020204030204" pitchFamily="34" charset="0"/>
              <a:buChar char="»"/>
              <a:defRPr sz="1900" kern="1200">
                <a:solidFill>
                  <a:schemeClr val="tx1"/>
                </a:solidFill>
                <a:latin typeface="Calibri Light" panose="020F0302020204030204" pitchFamily="34" charset="0"/>
                <a:ea typeface="+mn-ea"/>
                <a:cs typeface="+mn-cs"/>
              </a:defRPr>
            </a:lvl3pPr>
            <a:lvl4pPr marL="932400" indent="-122400" algn="l" defTabSz="914400" rtl="0" eaLnBrk="1" latinLnBrk="0" hangingPunct="1">
              <a:lnSpc>
                <a:spcPct val="100000"/>
              </a:lnSpc>
              <a:spcBef>
                <a:spcPts val="200"/>
              </a:spcBef>
              <a:spcAft>
                <a:spcPts val="600"/>
              </a:spcAft>
              <a:buFont typeface="Calibri" panose="020F0502020204030204" pitchFamily="34" charset="0"/>
              <a:buChar char="›"/>
              <a:defRPr sz="1600" kern="1200">
                <a:solidFill>
                  <a:schemeClr val="tx1"/>
                </a:solidFill>
                <a:latin typeface="Calibri Light" panose="020F0302020204030204" pitchFamily="34" charset="0"/>
                <a:ea typeface="+mn-ea"/>
                <a:cs typeface="+mn-cs"/>
              </a:defRPr>
            </a:lvl4pPr>
            <a:lvl5pPr marL="1085850" indent="-147638"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60"/>
              </a:lnSpc>
              <a:spcBef>
                <a:spcPts val="0"/>
              </a:spcBef>
              <a:spcAft>
                <a:spcPts val="0"/>
              </a:spcAft>
              <a:buFontTx/>
              <a:buNone/>
            </a:pPr>
            <a:r>
              <a:rPr lang="sv-SE" sz="2800" b="1" dirty="0">
                <a:solidFill>
                  <a:schemeClr val="bg1"/>
                </a:solidFill>
                <a:latin typeface="Calibri" panose="020F0502020204030204" pitchFamily="34" charset="0"/>
                <a:cs typeface="Calibri" panose="020F0502020204030204" pitchFamily="34" charset="0"/>
              </a:rPr>
              <a:t>Ett mer sammanlänkat</a:t>
            </a:r>
            <a:br>
              <a:rPr lang="sv-SE" sz="2800" b="1" dirty="0">
                <a:solidFill>
                  <a:schemeClr val="bg1"/>
                </a:solidFill>
                <a:latin typeface="Calibri" panose="020F0502020204030204" pitchFamily="34" charset="0"/>
                <a:cs typeface="Calibri" panose="020F0502020204030204" pitchFamily="34" charset="0"/>
              </a:rPr>
            </a:br>
            <a:r>
              <a:rPr lang="sv-SE" sz="2800" b="1" dirty="0">
                <a:solidFill>
                  <a:schemeClr val="bg1"/>
                </a:solidFill>
                <a:latin typeface="Calibri" panose="020F0502020204030204" pitchFamily="34" charset="0"/>
                <a:cs typeface="Calibri" panose="020F0502020204030204" pitchFamily="34" charset="0"/>
              </a:rPr>
              <a:t>Europa</a:t>
            </a:r>
          </a:p>
        </p:txBody>
      </p:sp>
      <p:sp>
        <p:nvSpPr>
          <p:cNvPr id="35" name="Platshållare för innehåll 3">
            <a:extLst>
              <a:ext uri="{FF2B5EF4-FFF2-40B4-BE49-F238E27FC236}">
                <a16:creationId xmlns:a16="http://schemas.microsoft.com/office/drawing/2014/main" id="{0C8FB317-FDF4-4F51-8038-71CDE55A4603}"/>
              </a:ext>
            </a:extLst>
          </p:cNvPr>
          <p:cNvSpPr txBox="1">
            <a:spLocks/>
          </p:cNvSpPr>
          <p:nvPr/>
        </p:nvSpPr>
        <p:spPr>
          <a:xfrm>
            <a:off x="2704522" y="4734423"/>
            <a:ext cx="2944557" cy="657713"/>
          </a:xfrm>
          <a:prstGeom prst="rect">
            <a:avLst/>
          </a:prstGeom>
        </p:spPr>
        <p:txBody>
          <a:bodyPr vert="horz" lIns="0" tIns="0" rIns="0" bIns="0" rtlCol="0">
            <a:noAutofit/>
          </a:bodyPr>
          <a:lstStyle>
            <a:lvl1pPr marL="266400" indent="-266400" algn="l" defTabSz="914400" rtl="0" eaLnBrk="1" latinLnBrk="0" hangingPunct="1">
              <a:lnSpc>
                <a:spcPct val="100000"/>
              </a:lnSpc>
              <a:spcBef>
                <a:spcPts val="1400"/>
              </a:spcBef>
              <a:spcAft>
                <a:spcPts val="600"/>
              </a:spcAft>
              <a:buSzPct val="73000"/>
              <a:buFontTx/>
              <a:buBlip>
                <a:blip r:embed="rId3"/>
              </a:buBlip>
              <a:defRPr sz="2500" kern="1200">
                <a:solidFill>
                  <a:schemeClr val="tx1"/>
                </a:solidFill>
                <a:latin typeface="Calibri Light" panose="020F0302020204030204" pitchFamily="34" charset="0"/>
                <a:ea typeface="+mn-ea"/>
                <a:cs typeface="+mn-cs"/>
              </a:defRPr>
            </a:lvl1pPr>
            <a:lvl2pPr marL="576000" indent="-266400" algn="l" defTabSz="914400" rtl="0" eaLnBrk="1" latinLnBrk="0" hangingPunct="1">
              <a:lnSpc>
                <a:spcPct val="100000"/>
              </a:lnSpc>
              <a:spcBef>
                <a:spcPts val="0"/>
              </a:spcBef>
              <a:spcAft>
                <a:spcPts val="600"/>
              </a:spcAft>
              <a:buFont typeface="Calibri" panose="020F0502020204030204" pitchFamily="34" charset="0"/>
              <a:buChar char="‐"/>
              <a:defRPr sz="2300" kern="1200">
                <a:solidFill>
                  <a:schemeClr val="tx1"/>
                </a:solidFill>
                <a:latin typeface="Calibri Light" panose="020F0302020204030204" pitchFamily="34" charset="0"/>
                <a:ea typeface="+mn-ea"/>
                <a:cs typeface="+mn-cs"/>
              </a:defRPr>
            </a:lvl2pPr>
            <a:lvl3pPr marL="810000" indent="-190800" algn="l" defTabSz="914400" rtl="0" eaLnBrk="1" latinLnBrk="0" hangingPunct="1">
              <a:lnSpc>
                <a:spcPct val="100000"/>
              </a:lnSpc>
              <a:spcBef>
                <a:spcPts val="200"/>
              </a:spcBef>
              <a:spcAft>
                <a:spcPts val="600"/>
              </a:spcAft>
              <a:buFont typeface="Calibri" panose="020F0502020204030204" pitchFamily="34" charset="0"/>
              <a:buChar char="»"/>
              <a:defRPr sz="1900" kern="1200">
                <a:solidFill>
                  <a:schemeClr val="tx1"/>
                </a:solidFill>
                <a:latin typeface="Calibri Light" panose="020F0302020204030204" pitchFamily="34" charset="0"/>
                <a:ea typeface="+mn-ea"/>
                <a:cs typeface="+mn-cs"/>
              </a:defRPr>
            </a:lvl3pPr>
            <a:lvl4pPr marL="932400" indent="-122400" algn="l" defTabSz="914400" rtl="0" eaLnBrk="1" latinLnBrk="0" hangingPunct="1">
              <a:lnSpc>
                <a:spcPct val="100000"/>
              </a:lnSpc>
              <a:spcBef>
                <a:spcPts val="200"/>
              </a:spcBef>
              <a:spcAft>
                <a:spcPts val="600"/>
              </a:spcAft>
              <a:buFont typeface="Calibri" panose="020F0502020204030204" pitchFamily="34" charset="0"/>
              <a:buChar char="›"/>
              <a:defRPr sz="1600" kern="1200">
                <a:solidFill>
                  <a:schemeClr val="tx1"/>
                </a:solidFill>
                <a:latin typeface="Calibri Light" panose="020F0302020204030204" pitchFamily="34" charset="0"/>
                <a:ea typeface="+mn-ea"/>
                <a:cs typeface="+mn-cs"/>
              </a:defRPr>
            </a:lvl4pPr>
            <a:lvl5pPr marL="1085850" indent="-147638"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sv-SE" sz="2000">
              <a:latin typeface="Calibri" panose="020F0502020204030204" pitchFamily="34" charset="0"/>
              <a:cs typeface="Calibri" panose="020F0502020204030204" pitchFamily="34" charset="0"/>
            </a:endParaRPr>
          </a:p>
        </p:txBody>
      </p:sp>
      <p:sp>
        <p:nvSpPr>
          <p:cNvPr id="37" name="Platshållare för innehåll 4">
            <a:extLst>
              <a:ext uri="{FF2B5EF4-FFF2-40B4-BE49-F238E27FC236}">
                <a16:creationId xmlns:a16="http://schemas.microsoft.com/office/drawing/2014/main" id="{1DF01CFF-D219-494F-AE94-DB093E729325}"/>
              </a:ext>
            </a:extLst>
          </p:cNvPr>
          <p:cNvSpPr txBox="1">
            <a:spLocks/>
          </p:cNvSpPr>
          <p:nvPr/>
        </p:nvSpPr>
        <p:spPr>
          <a:xfrm>
            <a:off x="5140236" y="4656351"/>
            <a:ext cx="4151548" cy="1359489"/>
          </a:xfrm>
          <a:prstGeom prst="rect">
            <a:avLst/>
          </a:prstGeom>
        </p:spPr>
        <p:txBody>
          <a:bodyPr vert="horz" lIns="0" tIns="0" rIns="0" bIns="0" rtlCol="0">
            <a:noAutofit/>
          </a:bodyPr>
          <a:lstStyle>
            <a:lvl1pPr marL="266400" indent="-266400" algn="l" defTabSz="914400" rtl="0" eaLnBrk="1" latinLnBrk="0" hangingPunct="1">
              <a:lnSpc>
                <a:spcPct val="100000"/>
              </a:lnSpc>
              <a:spcBef>
                <a:spcPts val="1400"/>
              </a:spcBef>
              <a:spcAft>
                <a:spcPts val="600"/>
              </a:spcAft>
              <a:buSzPct val="73000"/>
              <a:buFontTx/>
              <a:buBlip>
                <a:blip r:embed="rId6"/>
              </a:buBlip>
              <a:defRPr sz="2500" kern="1200">
                <a:solidFill>
                  <a:schemeClr val="tx1"/>
                </a:solidFill>
                <a:latin typeface="Calibri Light" panose="020F0302020204030204" pitchFamily="34" charset="0"/>
                <a:ea typeface="+mn-ea"/>
                <a:cs typeface="+mn-cs"/>
              </a:defRPr>
            </a:lvl1pPr>
            <a:lvl2pPr marL="576000" indent="-266400" algn="l" defTabSz="914400" rtl="0" eaLnBrk="1" latinLnBrk="0" hangingPunct="1">
              <a:lnSpc>
                <a:spcPct val="100000"/>
              </a:lnSpc>
              <a:spcBef>
                <a:spcPts val="0"/>
              </a:spcBef>
              <a:spcAft>
                <a:spcPts val="600"/>
              </a:spcAft>
              <a:buFont typeface="Calibri" panose="020F0502020204030204" pitchFamily="34" charset="0"/>
              <a:buChar char="‐"/>
              <a:defRPr sz="2300" kern="1200">
                <a:solidFill>
                  <a:schemeClr val="tx1"/>
                </a:solidFill>
                <a:latin typeface="Calibri Light" panose="020F0302020204030204" pitchFamily="34" charset="0"/>
                <a:ea typeface="+mn-ea"/>
                <a:cs typeface="+mn-cs"/>
              </a:defRPr>
            </a:lvl2pPr>
            <a:lvl3pPr marL="810000" indent="-190800" algn="l" defTabSz="914400" rtl="0" eaLnBrk="1" latinLnBrk="0" hangingPunct="1">
              <a:lnSpc>
                <a:spcPct val="100000"/>
              </a:lnSpc>
              <a:spcBef>
                <a:spcPts val="200"/>
              </a:spcBef>
              <a:spcAft>
                <a:spcPts val="600"/>
              </a:spcAft>
              <a:buFont typeface="Calibri" panose="020F0502020204030204" pitchFamily="34" charset="0"/>
              <a:buChar char="»"/>
              <a:defRPr sz="1900" kern="1200">
                <a:solidFill>
                  <a:schemeClr val="tx1"/>
                </a:solidFill>
                <a:latin typeface="Calibri Light" panose="020F0302020204030204" pitchFamily="34" charset="0"/>
                <a:ea typeface="+mn-ea"/>
                <a:cs typeface="+mn-cs"/>
              </a:defRPr>
            </a:lvl3pPr>
            <a:lvl4pPr marL="932400" indent="-122400" algn="l" defTabSz="914400" rtl="0" eaLnBrk="1" latinLnBrk="0" hangingPunct="1">
              <a:lnSpc>
                <a:spcPct val="100000"/>
              </a:lnSpc>
              <a:spcBef>
                <a:spcPts val="200"/>
              </a:spcBef>
              <a:spcAft>
                <a:spcPts val="600"/>
              </a:spcAft>
              <a:buFont typeface="Calibri" panose="020F0502020204030204" pitchFamily="34" charset="0"/>
              <a:buChar char="›"/>
              <a:defRPr sz="1600" kern="1200">
                <a:solidFill>
                  <a:schemeClr val="tx1"/>
                </a:solidFill>
                <a:latin typeface="Calibri Light" panose="020F0302020204030204" pitchFamily="34" charset="0"/>
                <a:ea typeface="+mn-ea"/>
                <a:cs typeface="+mn-cs"/>
              </a:defRPr>
            </a:lvl4pPr>
            <a:lvl5pPr marL="1085850" indent="-147638"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sv-SE" sz="1600" dirty="0">
                <a:latin typeface="+mn-lt"/>
              </a:rPr>
              <a:t>3.1 Utveckla ett hållbart, klimattåligt, säkert </a:t>
            </a:r>
            <a:br>
              <a:rPr lang="sv-SE" sz="1600" dirty="0">
                <a:latin typeface="+mn-lt"/>
              </a:rPr>
            </a:br>
            <a:r>
              <a:rPr lang="sv-SE" sz="1600" dirty="0">
                <a:latin typeface="+mn-lt"/>
              </a:rPr>
              <a:t>och intermodalt TEN-T (järnväg)</a:t>
            </a:r>
          </a:p>
          <a:p>
            <a:pPr marL="0" indent="0">
              <a:buFontTx/>
              <a:buNone/>
            </a:pPr>
            <a:endParaRPr lang="sv-SE" dirty="0"/>
          </a:p>
        </p:txBody>
      </p:sp>
      <p:pic>
        <p:nvPicPr>
          <p:cNvPr id="3" name="Bildobjekt 2">
            <a:extLst>
              <a:ext uri="{FF2B5EF4-FFF2-40B4-BE49-F238E27FC236}">
                <a16:creationId xmlns:a16="http://schemas.microsoft.com/office/drawing/2014/main" id="{1A267531-D47C-4FDC-93D4-74E868792C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81268" y="4849773"/>
            <a:ext cx="990690" cy="990690"/>
          </a:xfrm>
          <a:prstGeom prst="rect">
            <a:avLst/>
          </a:prstGeom>
        </p:spPr>
      </p:pic>
      <p:sp>
        <p:nvSpPr>
          <p:cNvPr id="26" name="Platshållare för innehåll 3">
            <a:extLst>
              <a:ext uri="{FF2B5EF4-FFF2-40B4-BE49-F238E27FC236}">
                <a16:creationId xmlns:a16="http://schemas.microsoft.com/office/drawing/2014/main" id="{44BA6349-8481-544E-902F-7AACFC897B85}"/>
              </a:ext>
            </a:extLst>
          </p:cNvPr>
          <p:cNvSpPr txBox="1">
            <a:spLocks/>
          </p:cNvSpPr>
          <p:nvPr/>
        </p:nvSpPr>
        <p:spPr>
          <a:xfrm>
            <a:off x="1153143" y="3333545"/>
            <a:ext cx="2935927" cy="822943"/>
          </a:xfrm>
          <a:prstGeom prst="rect">
            <a:avLst/>
          </a:prstGeom>
        </p:spPr>
        <p:txBody>
          <a:bodyPr vert="horz" lIns="0" tIns="0" rIns="0" bIns="0" rtlCol="0">
            <a:noAutofit/>
          </a:bodyPr>
          <a:lstStyle>
            <a:lvl1pPr marL="266400" indent="-266400" algn="l" defTabSz="914400" rtl="0" eaLnBrk="1" latinLnBrk="0" hangingPunct="1">
              <a:lnSpc>
                <a:spcPct val="100000"/>
              </a:lnSpc>
              <a:spcBef>
                <a:spcPts val="1400"/>
              </a:spcBef>
              <a:spcAft>
                <a:spcPts val="600"/>
              </a:spcAft>
              <a:buSzPct val="73000"/>
              <a:buFontTx/>
              <a:buBlip>
                <a:blip r:embed="rId3"/>
              </a:buBlip>
              <a:defRPr sz="2500" kern="1200">
                <a:solidFill>
                  <a:schemeClr val="tx1"/>
                </a:solidFill>
                <a:latin typeface="Calibri Light" panose="020F0302020204030204" pitchFamily="34" charset="0"/>
                <a:ea typeface="+mn-ea"/>
                <a:cs typeface="+mn-cs"/>
              </a:defRPr>
            </a:lvl1pPr>
            <a:lvl2pPr marL="576000" indent="-266400" algn="l" defTabSz="914400" rtl="0" eaLnBrk="1" latinLnBrk="0" hangingPunct="1">
              <a:lnSpc>
                <a:spcPct val="100000"/>
              </a:lnSpc>
              <a:spcBef>
                <a:spcPts val="0"/>
              </a:spcBef>
              <a:spcAft>
                <a:spcPts val="600"/>
              </a:spcAft>
              <a:buFont typeface="Calibri" panose="020F0502020204030204" pitchFamily="34" charset="0"/>
              <a:buChar char="‐"/>
              <a:defRPr sz="2300" kern="1200">
                <a:solidFill>
                  <a:schemeClr val="tx1"/>
                </a:solidFill>
                <a:latin typeface="Calibri Light" panose="020F0302020204030204" pitchFamily="34" charset="0"/>
                <a:ea typeface="+mn-ea"/>
                <a:cs typeface="+mn-cs"/>
              </a:defRPr>
            </a:lvl2pPr>
            <a:lvl3pPr marL="810000" indent="-190800" algn="l" defTabSz="914400" rtl="0" eaLnBrk="1" latinLnBrk="0" hangingPunct="1">
              <a:lnSpc>
                <a:spcPct val="100000"/>
              </a:lnSpc>
              <a:spcBef>
                <a:spcPts val="200"/>
              </a:spcBef>
              <a:spcAft>
                <a:spcPts val="600"/>
              </a:spcAft>
              <a:buFont typeface="Calibri" panose="020F0502020204030204" pitchFamily="34" charset="0"/>
              <a:buChar char="»"/>
              <a:defRPr sz="1900" kern="1200">
                <a:solidFill>
                  <a:schemeClr val="tx1"/>
                </a:solidFill>
                <a:latin typeface="Calibri Light" panose="020F0302020204030204" pitchFamily="34" charset="0"/>
                <a:ea typeface="+mn-ea"/>
                <a:cs typeface="+mn-cs"/>
              </a:defRPr>
            </a:lvl3pPr>
            <a:lvl4pPr marL="932400" indent="-122400" algn="l" defTabSz="914400" rtl="0" eaLnBrk="1" latinLnBrk="0" hangingPunct="1">
              <a:lnSpc>
                <a:spcPct val="100000"/>
              </a:lnSpc>
              <a:spcBef>
                <a:spcPts val="200"/>
              </a:spcBef>
              <a:spcAft>
                <a:spcPts val="600"/>
              </a:spcAft>
              <a:buFont typeface="Calibri" panose="020F0502020204030204" pitchFamily="34" charset="0"/>
              <a:buChar char="›"/>
              <a:defRPr sz="1600" kern="1200">
                <a:solidFill>
                  <a:schemeClr val="tx1"/>
                </a:solidFill>
                <a:latin typeface="Calibri Light" panose="020F0302020204030204" pitchFamily="34" charset="0"/>
                <a:ea typeface="+mn-ea"/>
                <a:cs typeface="+mn-cs"/>
              </a:defRPr>
            </a:lvl4pPr>
            <a:lvl5pPr marL="1085850" indent="-147638"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60"/>
              </a:lnSpc>
              <a:spcBef>
                <a:spcPts val="0"/>
              </a:spcBef>
              <a:spcAft>
                <a:spcPts val="0"/>
              </a:spcAft>
              <a:buFontTx/>
              <a:buNone/>
            </a:pPr>
            <a:r>
              <a:rPr lang="sv-SE" sz="2800" b="1" dirty="0">
                <a:solidFill>
                  <a:schemeClr val="bg1"/>
                </a:solidFill>
                <a:latin typeface="Calibri" panose="020F0502020204030204" pitchFamily="34" charset="0"/>
                <a:cs typeface="Calibri" panose="020F0502020204030204" pitchFamily="34" charset="0"/>
              </a:rPr>
              <a:t>Ett grönare</a:t>
            </a:r>
          </a:p>
          <a:p>
            <a:pPr marL="0" indent="0">
              <a:lnSpc>
                <a:spcPts val="2860"/>
              </a:lnSpc>
              <a:spcBef>
                <a:spcPts val="0"/>
              </a:spcBef>
              <a:spcAft>
                <a:spcPts val="0"/>
              </a:spcAft>
              <a:buFontTx/>
              <a:buNone/>
            </a:pPr>
            <a:r>
              <a:rPr lang="sv-SE" sz="2800" b="1" dirty="0">
                <a:solidFill>
                  <a:schemeClr val="bg1"/>
                </a:solidFill>
                <a:latin typeface="Calibri" panose="020F0502020204030204" pitchFamily="34" charset="0"/>
                <a:cs typeface="Calibri" panose="020F0502020204030204" pitchFamily="34" charset="0"/>
              </a:rPr>
              <a:t>Europa</a:t>
            </a:r>
          </a:p>
        </p:txBody>
      </p:sp>
      <p:sp>
        <p:nvSpPr>
          <p:cNvPr id="27" name="Platshållare för innehåll 3">
            <a:extLst>
              <a:ext uri="{FF2B5EF4-FFF2-40B4-BE49-F238E27FC236}">
                <a16:creationId xmlns:a16="http://schemas.microsoft.com/office/drawing/2014/main" id="{920D9D64-0463-424D-8CEB-E07489DCADD2}"/>
              </a:ext>
            </a:extLst>
          </p:cNvPr>
          <p:cNvSpPr txBox="1">
            <a:spLocks/>
          </p:cNvSpPr>
          <p:nvPr/>
        </p:nvSpPr>
        <p:spPr>
          <a:xfrm>
            <a:off x="1127413" y="1688567"/>
            <a:ext cx="2935927" cy="822943"/>
          </a:xfrm>
          <a:prstGeom prst="rect">
            <a:avLst/>
          </a:prstGeom>
        </p:spPr>
        <p:txBody>
          <a:bodyPr vert="horz" lIns="0" tIns="0" rIns="0" bIns="0" rtlCol="0">
            <a:noAutofit/>
          </a:bodyPr>
          <a:lstStyle>
            <a:lvl1pPr marL="266400" indent="-266400" algn="l" defTabSz="914400" rtl="0" eaLnBrk="1" latinLnBrk="0" hangingPunct="1">
              <a:lnSpc>
                <a:spcPct val="100000"/>
              </a:lnSpc>
              <a:spcBef>
                <a:spcPts val="1400"/>
              </a:spcBef>
              <a:spcAft>
                <a:spcPts val="600"/>
              </a:spcAft>
              <a:buSzPct val="73000"/>
              <a:buFontTx/>
              <a:buBlip>
                <a:blip r:embed="rId3"/>
              </a:buBlip>
              <a:defRPr sz="2500" kern="1200">
                <a:solidFill>
                  <a:schemeClr val="tx1"/>
                </a:solidFill>
                <a:latin typeface="Calibri Light" panose="020F0302020204030204" pitchFamily="34" charset="0"/>
                <a:ea typeface="+mn-ea"/>
                <a:cs typeface="+mn-cs"/>
              </a:defRPr>
            </a:lvl1pPr>
            <a:lvl2pPr marL="576000" indent="-266400" algn="l" defTabSz="914400" rtl="0" eaLnBrk="1" latinLnBrk="0" hangingPunct="1">
              <a:lnSpc>
                <a:spcPct val="100000"/>
              </a:lnSpc>
              <a:spcBef>
                <a:spcPts val="0"/>
              </a:spcBef>
              <a:spcAft>
                <a:spcPts val="600"/>
              </a:spcAft>
              <a:buFont typeface="Calibri" panose="020F0502020204030204" pitchFamily="34" charset="0"/>
              <a:buChar char="‐"/>
              <a:defRPr sz="2300" kern="1200">
                <a:solidFill>
                  <a:schemeClr val="tx1"/>
                </a:solidFill>
                <a:latin typeface="Calibri Light" panose="020F0302020204030204" pitchFamily="34" charset="0"/>
                <a:ea typeface="+mn-ea"/>
                <a:cs typeface="+mn-cs"/>
              </a:defRPr>
            </a:lvl2pPr>
            <a:lvl3pPr marL="810000" indent="-190800" algn="l" defTabSz="914400" rtl="0" eaLnBrk="1" latinLnBrk="0" hangingPunct="1">
              <a:lnSpc>
                <a:spcPct val="100000"/>
              </a:lnSpc>
              <a:spcBef>
                <a:spcPts val="200"/>
              </a:spcBef>
              <a:spcAft>
                <a:spcPts val="600"/>
              </a:spcAft>
              <a:buFont typeface="Calibri" panose="020F0502020204030204" pitchFamily="34" charset="0"/>
              <a:buChar char="»"/>
              <a:defRPr sz="1900" kern="1200">
                <a:solidFill>
                  <a:schemeClr val="tx1"/>
                </a:solidFill>
                <a:latin typeface="Calibri Light" panose="020F0302020204030204" pitchFamily="34" charset="0"/>
                <a:ea typeface="+mn-ea"/>
                <a:cs typeface="+mn-cs"/>
              </a:defRPr>
            </a:lvl3pPr>
            <a:lvl4pPr marL="932400" indent="-122400" algn="l" defTabSz="914400" rtl="0" eaLnBrk="1" latinLnBrk="0" hangingPunct="1">
              <a:lnSpc>
                <a:spcPct val="100000"/>
              </a:lnSpc>
              <a:spcBef>
                <a:spcPts val="200"/>
              </a:spcBef>
              <a:spcAft>
                <a:spcPts val="600"/>
              </a:spcAft>
              <a:buFont typeface="Calibri" panose="020F0502020204030204" pitchFamily="34" charset="0"/>
              <a:buChar char="›"/>
              <a:defRPr sz="1600" kern="1200">
                <a:solidFill>
                  <a:schemeClr val="tx1"/>
                </a:solidFill>
                <a:latin typeface="Calibri Light" panose="020F0302020204030204" pitchFamily="34" charset="0"/>
                <a:ea typeface="+mn-ea"/>
                <a:cs typeface="+mn-cs"/>
              </a:defRPr>
            </a:lvl4pPr>
            <a:lvl5pPr marL="1085850" indent="-147638"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60"/>
              </a:lnSpc>
              <a:spcBef>
                <a:spcPts val="0"/>
              </a:spcBef>
              <a:spcAft>
                <a:spcPts val="0"/>
              </a:spcAft>
              <a:buFontTx/>
              <a:buNone/>
            </a:pPr>
            <a:r>
              <a:rPr lang="sv-SE" sz="2800" b="1" dirty="0">
                <a:solidFill>
                  <a:schemeClr val="bg1"/>
                </a:solidFill>
                <a:latin typeface="Calibri" panose="020F0502020204030204" pitchFamily="34" charset="0"/>
                <a:cs typeface="Calibri" panose="020F0502020204030204" pitchFamily="34" charset="0"/>
              </a:rPr>
              <a:t>Ett smartare</a:t>
            </a:r>
          </a:p>
          <a:p>
            <a:pPr marL="0" indent="0">
              <a:lnSpc>
                <a:spcPts val="2860"/>
              </a:lnSpc>
              <a:spcBef>
                <a:spcPts val="0"/>
              </a:spcBef>
              <a:spcAft>
                <a:spcPts val="0"/>
              </a:spcAft>
              <a:buFontTx/>
              <a:buNone/>
            </a:pPr>
            <a:r>
              <a:rPr lang="sv-SE" sz="2800" b="1" dirty="0">
                <a:solidFill>
                  <a:schemeClr val="bg1"/>
                </a:solidFill>
                <a:latin typeface="Calibri" panose="020F0502020204030204" pitchFamily="34" charset="0"/>
                <a:cs typeface="Calibri" panose="020F0502020204030204" pitchFamily="34" charset="0"/>
              </a:rPr>
              <a:t>Europa</a:t>
            </a:r>
          </a:p>
        </p:txBody>
      </p:sp>
      <p:sp>
        <p:nvSpPr>
          <p:cNvPr id="29" name="Rubrik 1">
            <a:extLst>
              <a:ext uri="{FF2B5EF4-FFF2-40B4-BE49-F238E27FC236}">
                <a16:creationId xmlns:a16="http://schemas.microsoft.com/office/drawing/2014/main" id="{8602CAC2-ACD1-4148-9BE5-DDD82609B22C}"/>
              </a:ext>
            </a:extLst>
          </p:cNvPr>
          <p:cNvSpPr>
            <a:spLocks noGrp="1"/>
          </p:cNvSpPr>
          <p:nvPr>
            <p:ph type="title"/>
          </p:nvPr>
        </p:nvSpPr>
        <p:spPr>
          <a:xfrm>
            <a:off x="968828" y="84084"/>
            <a:ext cx="10042649" cy="1040524"/>
          </a:xfrm>
        </p:spPr>
        <p:txBody>
          <a:bodyPr/>
          <a:lstStyle/>
          <a:p>
            <a:r>
              <a:rPr lang="sv-SE" sz="3200" dirty="0"/>
              <a:t>Prioriteringar, politiskt mål och specifikt mål</a:t>
            </a:r>
          </a:p>
        </p:txBody>
      </p:sp>
      <p:sp>
        <p:nvSpPr>
          <p:cNvPr id="32" name="Platshållare för innehåll 3">
            <a:extLst>
              <a:ext uri="{FF2B5EF4-FFF2-40B4-BE49-F238E27FC236}">
                <a16:creationId xmlns:a16="http://schemas.microsoft.com/office/drawing/2014/main" id="{E1589143-F576-4A8B-AC0F-6EF58824D6D5}"/>
              </a:ext>
            </a:extLst>
          </p:cNvPr>
          <p:cNvSpPr txBox="1">
            <a:spLocks/>
          </p:cNvSpPr>
          <p:nvPr/>
        </p:nvSpPr>
        <p:spPr>
          <a:xfrm>
            <a:off x="9907338" y="1341231"/>
            <a:ext cx="1173348" cy="1538289"/>
          </a:xfrm>
          <a:prstGeom prst="rect">
            <a:avLst/>
          </a:prstGeom>
        </p:spPr>
        <p:txBody>
          <a:bodyPr vert="horz" lIns="0" tIns="0" rIns="0" bIns="0" rtlCol="0">
            <a:noAutofit/>
          </a:bodyPr>
          <a:lstStyle>
            <a:lvl1pPr marL="266400" indent="-266400" algn="l" defTabSz="914400" rtl="0" eaLnBrk="1" latinLnBrk="0" hangingPunct="1">
              <a:lnSpc>
                <a:spcPct val="100000"/>
              </a:lnSpc>
              <a:spcBef>
                <a:spcPts val="1400"/>
              </a:spcBef>
              <a:spcAft>
                <a:spcPts val="600"/>
              </a:spcAft>
              <a:buSzPct val="73000"/>
              <a:buFontTx/>
              <a:buBlip>
                <a:blip r:embed="rId6"/>
              </a:buBlip>
              <a:defRPr sz="2500" kern="1200">
                <a:solidFill>
                  <a:schemeClr val="tx1"/>
                </a:solidFill>
                <a:latin typeface="Calibri Light" panose="020F0302020204030204" pitchFamily="34" charset="0"/>
                <a:ea typeface="+mn-ea"/>
                <a:cs typeface="+mn-cs"/>
              </a:defRPr>
            </a:lvl1pPr>
            <a:lvl2pPr marL="576000" indent="-266400" algn="l" defTabSz="914400" rtl="0" eaLnBrk="1" latinLnBrk="0" hangingPunct="1">
              <a:lnSpc>
                <a:spcPct val="100000"/>
              </a:lnSpc>
              <a:spcBef>
                <a:spcPts val="0"/>
              </a:spcBef>
              <a:spcAft>
                <a:spcPts val="600"/>
              </a:spcAft>
              <a:buFont typeface="Calibri" panose="020F0502020204030204" pitchFamily="34" charset="0"/>
              <a:buChar char="‐"/>
              <a:defRPr sz="2300" kern="1200">
                <a:solidFill>
                  <a:schemeClr val="tx1"/>
                </a:solidFill>
                <a:latin typeface="Calibri Light" panose="020F0302020204030204" pitchFamily="34" charset="0"/>
                <a:ea typeface="+mn-ea"/>
                <a:cs typeface="+mn-cs"/>
              </a:defRPr>
            </a:lvl2pPr>
            <a:lvl3pPr marL="810000" indent="-190800" algn="l" defTabSz="914400" rtl="0" eaLnBrk="1" latinLnBrk="0" hangingPunct="1">
              <a:lnSpc>
                <a:spcPct val="100000"/>
              </a:lnSpc>
              <a:spcBef>
                <a:spcPts val="200"/>
              </a:spcBef>
              <a:spcAft>
                <a:spcPts val="600"/>
              </a:spcAft>
              <a:buFont typeface="Calibri" panose="020F0502020204030204" pitchFamily="34" charset="0"/>
              <a:buChar char="»"/>
              <a:defRPr sz="1900" kern="1200">
                <a:solidFill>
                  <a:schemeClr val="tx1"/>
                </a:solidFill>
                <a:latin typeface="Calibri Light" panose="020F0302020204030204" pitchFamily="34" charset="0"/>
                <a:ea typeface="+mn-ea"/>
                <a:cs typeface="+mn-cs"/>
              </a:defRPr>
            </a:lvl3pPr>
            <a:lvl4pPr marL="932400" indent="-122400" algn="l" defTabSz="914400" rtl="0" eaLnBrk="1" latinLnBrk="0" hangingPunct="1">
              <a:lnSpc>
                <a:spcPct val="100000"/>
              </a:lnSpc>
              <a:spcBef>
                <a:spcPts val="200"/>
              </a:spcBef>
              <a:spcAft>
                <a:spcPts val="600"/>
              </a:spcAft>
              <a:buFont typeface="Calibri" panose="020F0502020204030204" pitchFamily="34" charset="0"/>
              <a:buChar char="›"/>
              <a:defRPr sz="1600" kern="1200">
                <a:solidFill>
                  <a:schemeClr val="tx1"/>
                </a:solidFill>
                <a:latin typeface="Calibri Light" panose="020F0302020204030204" pitchFamily="34" charset="0"/>
                <a:ea typeface="+mn-ea"/>
                <a:cs typeface="+mn-cs"/>
              </a:defRPr>
            </a:lvl4pPr>
            <a:lvl5pPr marL="1085850" indent="-147638"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sv-SE" sz="1600" b="1" dirty="0">
                <a:solidFill>
                  <a:schemeClr val="bg1"/>
                </a:solidFill>
                <a:latin typeface="+mj-lt"/>
              </a:rPr>
              <a:t>360 mkr</a:t>
            </a:r>
          </a:p>
          <a:p>
            <a:pPr marL="0" indent="0">
              <a:spcBef>
                <a:spcPts val="0"/>
              </a:spcBef>
              <a:buNone/>
            </a:pPr>
            <a:r>
              <a:rPr lang="sv-SE" sz="1600" b="1" dirty="0">
                <a:solidFill>
                  <a:schemeClr val="bg1"/>
                </a:solidFill>
                <a:latin typeface="+mj-lt"/>
              </a:rPr>
              <a:t>416 mkr</a:t>
            </a:r>
            <a:endParaRPr lang="sv-SE" sz="1600" dirty="0">
              <a:latin typeface="+mn-lt"/>
            </a:endParaRPr>
          </a:p>
          <a:p>
            <a:pPr marL="0" indent="0">
              <a:spcBef>
                <a:spcPts val="0"/>
              </a:spcBef>
              <a:buNone/>
            </a:pPr>
            <a:r>
              <a:rPr lang="sv-SE" sz="1600" b="1" dirty="0">
                <a:solidFill>
                  <a:schemeClr val="bg1"/>
                </a:solidFill>
                <a:latin typeface="+mj-lt"/>
              </a:rPr>
              <a:t>72 mkr</a:t>
            </a:r>
          </a:p>
          <a:p>
            <a:pPr marL="0" indent="0">
              <a:spcBef>
                <a:spcPts val="0"/>
              </a:spcBef>
              <a:buNone/>
            </a:pPr>
            <a:r>
              <a:rPr lang="sv-SE" sz="1600" b="1" dirty="0">
                <a:solidFill>
                  <a:schemeClr val="bg1"/>
                </a:solidFill>
                <a:latin typeface="+mj-lt"/>
              </a:rPr>
              <a:t>172 mkr</a:t>
            </a:r>
          </a:p>
          <a:p>
            <a:endParaRPr lang="sv-SE" dirty="0"/>
          </a:p>
        </p:txBody>
      </p:sp>
      <p:sp>
        <p:nvSpPr>
          <p:cNvPr id="36" name="Platshållare för innehåll 3">
            <a:extLst>
              <a:ext uri="{FF2B5EF4-FFF2-40B4-BE49-F238E27FC236}">
                <a16:creationId xmlns:a16="http://schemas.microsoft.com/office/drawing/2014/main" id="{276043D5-1D80-4FE6-B017-C73EE7662B6E}"/>
              </a:ext>
            </a:extLst>
          </p:cNvPr>
          <p:cNvSpPr txBox="1">
            <a:spLocks/>
          </p:cNvSpPr>
          <p:nvPr/>
        </p:nvSpPr>
        <p:spPr>
          <a:xfrm>
            <a:off x="9907338" y="3118063"/>
            <a:ext cx="1173348" cy="1038426"/>
          </a:xfrm>
          <a:prstGeom prst="rect">
            <a:avLst/>
          </a:prstGeom>
        </p:spPr>
        <p:txBody>
          <a:bodyPr vert="horz" lIns="0" tIns="0" rIns="0" bIns="0" rtlCol="0">
            <a:noAutofit/>
          </a:bodyPr>
          <a:lstStyle>
            <a:lvl1pPr marL="266400" indent="-266400" algn="l" defTabSz="914400" rtl="0" eaLnBrk="1" latinLnBrk="0" hangingPunct="1">
              <a:lnSpc>
                <a:spcPct val="100000"/>
              </a:lnSpc>
              <a:spcBef>
                <a:spcPts val="1400"/>
              </a:spcBef>
              <a:spcAft>
                <a:spcPts val="600"/>
              </a:spcAft>
              <a:buSzPct val="73000"/>
              <a:buFontTx/>
              <a:buBlip>
                <a:blip r:embed="rId6"/>
              </a:buBlip>
              <a:defRPr sz="2500" kern="1200">
                <a:solidFill>
                  <a:schemeClr val="tx1"/>
                </a:solidFill>
                <a:latin typeface="Calibri Light" panose="020F0302020204030204" pitchFamily="34" charset="0"/>
                <a:ea typeface="+mn-ea"/>
                <a:cs typeface="+mn-cs"/>
              </a:defRPr>
            </a:lvl1pPr>
            <a:lvl2pPr marL="576000" indent="-266400" algn="l" defTabSz="914400" rtl="0" eaLnBrk="1" latinLnBrk="0" hangingPunct="1">
              <a:lnSpc>
                <a:spcPct val="100000"/>
              </a:lnSpc>
              <a:spcBef>
                <a:spcPts val="0"/>
              </a:spcBef>
              <a:spcAft>
                <a:spcPts val="600"/>
              </a:spcAft>
              <a:buFont typeface="Calibri" panose="020F0502020204030204" pitchFamily="34" charset="0"/>
              <a:buChar char="‐"/>
              <a:defRPr sz="2300" kern="1200">
                <a:solidFill>
                  <a:schemeClr val="tx1"/>
                </a:solidFill>
                <a:latin typeface="Calibri Light" panose="020F0302020204030204" pitchFamily="34" charset="0"/>
                <a:ea typeface="+mn-ea"/>
                <a:cs typeface="+mn-cs"/>
              </a:defRPr>
            </a:lvl2pPr>
            <a:lvl3pPr marL="810000" indent="-190800" algn="l" defTabSz="914400" rtl="0" eaLnBrk="1" latinLnBrk="0" hangingPunct="1">
              <a:lnSpc>
                <a:spcPct val="100000"/>
              </a:lnSpc>
              <a:spcBef>
                <a:spcPts val="200"/>
              </a:spcBef>
              <a:spcAft>
                <a:spcPts val="600"/>
              </a:spcAft>
              <a:buFont typeface="Calibri" panose="020F0502020204030204" pitchFamily="34" charset="0"/>
              <a:buChar char="»"/>
              <a:defRPr sz="1900" kern="1200">
                <a:solidFill>
                  <a:schemeClr val="tx1"/>
                </a:solidFill>
                <a:latin typeface="Calibri Light" panose="020F0302020204030204" pitchFamily="34" charset="0"/>
                <a:ea typeface="+mn-ea"/>
                <a:cs typeface="+mn-cs"/>
              </a:defRPr>
            </a:lvl3pPr>
            <a:lvl4pPr marL="932400" indent="-122400" algn="l" defTabSz="914400" rtl="0" eaLnBrk="1" latinLnBrk="0" hangingPunct="1">
              <a:lnSpc>
                <a:spcPct val="100000"/>
              </a:lnSpc>
              <a:spcBef>
                <a:spcPts val="200"/>
              </a:spcBef>
              <a:spcAft>
                <a:spcPts val="600"/>
              </a:spcAft>
              <a:buFont typeface="Calibri" panose="020F0502020204030204" pitchFamily="34" charset="0"/>
              <a:buChar char="›"/>
              <a:defRPr sz="1600" kern="1200">
                <a:solidFill>
                  <a:schemeClr val="tx1"/>
                </a:solidFill>
                <a:latin typeface="Calibri Light" panose="020F0302020204030204" pitchFamily="34" charset="0"/>
                <a:ea typeface="+mn-ea"/>
                <a:cs typeface="+mn-cs"/>
              </a:defRPr>
            </a:lvl4pPr>
            <a:lvl5pPr marL="1085850" indent="-147638"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sv-SE" sz="1600" b="1" dirty="0">
                <a:solidFill>
                  <a:schemeClr val="bg1"/>
                </a:solidFill>
                <a:latin typeface="+mj-lt"/>
              </a:rPr>
              <a:t>64 mkr</a:t>
            </a:r>
          </a:p>
          <a:p>
            <a:pPr marL="0" indent="0">
              <a:spcBef>
                <a:spcPts val="0"/>
              </a:spcBef>
              <a:buNone/>
            </a:pPr>
            <a:r>
              <a:rPr lang="sv-SE" sz="1600" b="1" dirty="0">
                <a:solidFill>
                  <a:schemeClr val="bg1"/>
                </a:solidFill>
                <a:latin typeface="+mj-lt"/>
              </a:rPr>
              <a:t>176 mkr</a:t>
            </a:r>
            <a:br>
              <a:rPr lang="sv-SE" sz="1600" dirty="0">
                <a:latin typeface="+mn-lt"/>
              </a:rPr>
            </a:br>
            <a:endParaRPr lang="sv-SE" dirty="0"/>
          </a:p>
        </p:txBody>
      </p:sp>
      <p:sp>
        <p:nvSpPr>
          <p:cNvPr id="38" name="Platshållare för innehåll 3">
            <a:extLst>
              <a:ext uri="{FF2B5EF4-FFF2-40B4-BE49-F238E27FC236}">
                <a16:creationId xmlns:a16="http://schemas.microsoft.com/office/drawing/2014/main" id="{0115A72C-7B41-419B-A0E4-CDC958377DED}"/>
              </a:ext>
            </a:extLst>
          </p:cNvPr>
          <p:cNvSpPr txBox="1">
            <a:spLocks/>
          </p:cNvSpPr>
          <p:nvPr/>
        </p:nvSpPr>
        <p:spPr>
          <a:xfrm>
            <a:off x="9907338" y="4696243"/>
            <a:ext cx="1173348" cy="1038426"/>
          </a:xfrm>
          <a:prstGeom prst="rect">
            <a:avLst/>
          </a:prstGeom>
        </p:spPr>
        <p:txBody>
          <a:bodyPr vert="horz" lIns="0" tIns="0" rIns="0" bIns="0" rtlCol="0">
            <a:noAutofit/>
          </a:bodyPr>
          <a:lstStyle>
            <a:lvl1pPr marL="266400" indent="-266400" algn="l" defTabSz="914400" rtl="0" eaLnBrk="1" latinLnBrk="0" hangingPunct="1">
              <a:lnSpc>
                <a:spcPct val="100000"/>
              </a:lnSpc>
              <a:spcBef>
                <a:spcPts val="1400"/>
              </a:spcBef>
              <a:spcAft>
                <a:spcPts val="600"/>
              </a:spcAft>
              <a:buSzPct val="73000"/>
              <a:buFontTx/>
              <a:buBlip>
                <a:blip r:embed="rId6"/>
              </a:buBlip>
              <a:defRPr sz="2500" kern="1200">
                <a:solidFill>
                  <a:schemeClr val="tx1"/>
                </a:solidFill>
                <a:latin typeface="Calibri Light" panose="020F0302020204030204" pitchFamily="34" charset="0"/>
                <a:ea typeface="+mn-ea"/>
                <a:cs typeface="+mn-cs"/>
              </a:defRPr>
            </a:lvl1pPr>
            <a:lvl2pPr marL="576000" indent="-266400" algn="l" defTabSz="914400" rtl="0" eaLnBrk="1" latinLnBrk="0" hangingPunct="1">
              <a:lnSpc>
                <a:spcPct val="100000"/>
              </a:lnSpc>
              <a:spcBef>
                <a:spcPts val="0"/>
              </a:spcBef>
              <a:spcAft>
                <a:spcPts val="600"/>
              </a:spcAft>
              <a:buFont typeface="Calibri" panose="020F0502020204030204" pitchFamily="34" charset="0"/>
              <a:buChar char="‐"/>
              <a:defRPr sz="2300" kern="1200">
                <a:solidFill>
                  <a:schemeClr val="tx1"/>
                </a:solidFill>
                <a:latin typeface="Calibri Light" panose="020F0302020204030204" pitchFamily="34" charset="0"/>
                <a:ea typeface="+mn-ea"/>
                <a:cs typeface="+mn-cs"/>
              </a:defRPr>
            </a:lvl2pPr>
            <a:lvl3pPr marL="810000" indent="-190800" algn="l" defTabSz="914400" rtl="0" eaLnBrk="1" latinLnBrk="0" hangingPunct="1">
              <a:lnSpc>
                <a:spcPct val="100000"/>
              </a:lnSpc>
              <a:spcBef>
                <a:spcPts val="200"/>
              </a:spcBef>
              <a:spcAft>
                <a:spcPts val="600"/>
              </a:spcAft>
              <a:buFont typeface="Calibri" panose="020F0502020204030204" pitchFamily="34" charset="0"/>
              <a:buChar char="»"/>
              <a:defRPr sz="1900" kern="1200">
                <a:solidFill>
                  <a:schemeClr val="tx1"/>
                </a:solidFill>
                <a:latin typeface="Calibri Light" panose="020F0302020204030204" pitchFamily="34" charset="0"/>
                <a:ea typeface="+mn-ea"/>
                <a:cs typeface="+mn-cs"/>
              </a:defRPr>
            </a:lvl3pPr>
            <a:lvl4pPr marL="932400" indent="-122400" algn="l" defTabSz="914400" rtl="0" eaLnBrk="1" latinLnBrk="0" hangingPunct="1">
              <a:lnSpc>
                <a:spcPct val="100000"/>
              </a:lnSpc>
              <a:spcBef>
                <a:spcPts val="200"/>
              </a:spcBef>
              <a:spcAft>
                <a:spcPts val="600"/>
              </a:spcAft>
              <a:buFont typeface="Calibri" panose="020F0502020204030204" pitchFamily="34" charset="0"/>
              <a:buChar char="›"/>
              <a:defRPr sz="1600" kern="1200">
                <a:solidFill>
                  <a:schemeClr val="tx1"/>
                </a:solidFill>
                <a:latin typeface="Calibri Light" panose="020F0302020204030204" pitchFamily="34" charset="0"/>
                <a:ea typeface="+mn-ea"/>
                <a:cs typeface="+mn-cs"/>
              </a:defRPr>
            </a:lvl4pPr>
            <a:lvl5pPr marL="1085850" indent="-147638"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sv-SE" sz="1600" b="1" dirty="0">
                <a:solidFill>
                  <a:schemeClr val="bg1"/>
                </a:solidFill>
                <a:latin typeface="+mj-lt"/>
              </a:rPr>
              <a:t>114 mkr</a:t>
            </a:r>
            <a:br>
              <a:rPr lang="sv-SE" sz="1600" dirty="0">
                <a:latin typeface="+mn-lt"/>
              </a:rPr>
            </a:br>
            <a:endParaRPr lang="sv-SE" dirty="0"/>
          </a:p>
        </p:txBody>
      </p:sp>
      <p:sp>
        <p:nvSpPr>
          <p:cNvPr id="39" name="Rubrik 1">
            <a:extLst>
              <a:ext uri="{FF2B5EF4-FFF2-40B4-BE49-F238E27FC236}">
                <a16:creationId xmlns:a16="http://schemas.microsoft.com/office/drawing/2014/main" id="{7C27C1B2-22B7-4684-A753-2450A482038F}"/>
              </a:ext>
            </a:extLst>
          </p:cNvPr>
          <p:cNvSpPr txBox="1">
            <a:spLocks/>
          </p:cNvSpPr>
          <p:nvPr/>
        </p:nvSpPr>
        <p:spPr>
          <a:xfrm>
            <a:off x="941119" y="6013339"/>
            <a:ext cx="6579385" cy="45332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300" b="1" kern="1200">
                <a:solidFill>
                  <a:schemeClr val="tx1"/>
                </a:solidFill>
                <a:latin typeface="+mj-lt"/>
                <a:ea typeface="+mj-ea"/>
                <a:cs typeface="+mj-cs"/>
              </a:defRPr>
            </a:lvl1pPr>
          </a:lstStyle>
          <a:p>
            <a:r>
              <a:rPr lang="sv-SE" sz="1800" b="0" dirty="0">
                <a:solidFill>
                  <a:schemeClr val="accent1"/>
                </a:solidFill>
              </a:rPr>
              <a:t>Totalt cirka 1,4 miljarder kronor (beror på växelkurs)</a:t>
            </a:r>
          </a:p>
        </p:txBody>
      </p:sp>
    </p:spTree>
    <p:extLst>
      <p:ext uri="{BB962C8B-B14F-4D97-AF65-F5344CB8AC3E}">
        <p14:creationId xmlns:p14="http://schemas.microsoft.com/office/powerpoint/2010/main" val="318282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D50B94-3577-5576-8256-FDADE57D8715}"/>
              </a:ext>
            </a:extLst>
          </p:cNvPr>
          <p:cNvSpPr>
            <a:spLocks noGrp="1"/>
          </p:cNvSpPr>
          <p:nvPr>
            <p:ph type="title"/>
          </p:nvPr>
        </p:nvSpPr>
        <p:spPr>
          <a:xfrm>
            <a:off x="2343073" y="1219492"/>
            <a:ext cx="6852202" cy="680227"/>
          </a:xfrm>
        </p:spPr>
        <p:txBody>
          <a:bodyPr/>
          <a:lstStyle/>
          <a:p>
            <a:r>
              <a:rPr lang="sv-SE" sz="3200" dirty="0"/>
              <a:t>Frågor, funderingar eller reflektioner?</a:t>
            </a:r>
          </a:p>
        </p:txBody>
      </p:sp>
      <p:pic>
        <p:nvPicPr>
          <p:cNvPr id="8" name="Bildobjekt 7">
            <a:extLst>
              <a:ext uri="{FF2B5EF4-FFF2-40B4-BE49-F238E27FC236}">
                <a16:creationId xmlns:a16="http://schemas.microsoft.com/office/drawing/2014/main" id="{1EE9FE2D-C400-B17D-81A4-8AEBC64C9154}"/>
              </a:ext>
            </a:extLst>
          </p:cNvPr>
          <p:cNvPicPr>
            <a:picLocks noChangeAspect="1"/>
          </p:cNvPicPr>
          <p:nvPr/>
        </p:nvPicPr>
        <p:blipFill rotWithShape="1">
          <a:blip r:embed="rId3"/>
          <a:srcRect l="15190" t="26666" r="28018" b="42929"/>
          <a:stretch/>
        </p:blipFill>
        <p:spPr>
          <a:xfrm>
            <a:off x="3264493" y="1889407"/>
            <a:ext cx="4247260" cy="3408987"/>
          </a:xfrm>
          <a:prstGeom prst="rect">
            <a:avLst/>
          </a:prstGeom>
        </p:spPr>
      </p:pic>
    </p:spTree>
    <p:extLst>
      <p:ext uri="{BB962C8B-B14F-4D97-AF65-F5344CB8AC3E}">
        <p14:creationId xmlns:p14="http://schemas.microsoft.com/office/powerpoint/2010/main" val="1494049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BD7CAC-E668-AE21-A3CC-72A05CC41D1F}"/>
              </a:ext>
            </a:extLst>
          </p:cNvPr>
          <p:cNvSpPr>
            <a:spLocks noGrp="1"/>
          </p:cNvSpPr>
          <p:nvPr>
            <p:ph type="title"/>
          </p:nvPr>
        </p:nvSpPr>
        <p:spPr/>
        <p:txBody>
          <a:bodyPr>
            <a:normAutofit/>
          </a:bodyPr>
          <a:lstStyle/>
          <a:p>
            <a:br>
              <a:rPr lang="sv-SE" sz="800" dirty="0"/>
            </a:br>
            <a:r>
              <a:rPr lang="sv-SE" sz="2000" b="1" dirty="0">
                <a:latin typeface="+mn-lt"/>
              </a:rPr>
              <a:t>Handläggarna:</a:t>
            </a:r>
          </a:p>
        </p:txBody>
      </p:sp>
      <p:sp>
        <p:nvSpPr>
          <p:cNvPr id="3" name="Platshållare för innehåll 2">
            <a:extLst>
              <a:ext uri="{FF2B5EF4-FFF2-40B4-BE49-F238E27FC236}">
                <a16:creationId xmlns:a16="http://schemas.microsoft.com/office/drawing/2014/main" id="{640316F4-6A9A-CAD6-D107-272A5B17BF56}"/>
              </a:ext>
            </a:extLst>
          </p:cNvPr>
          <p:cNvSpPr>
            <a:spLocks noGrp="1"/>
          </p:cNvSpPr>
          <p:nvPr>
            <p:ph sz="half" idx="1"/>
          </p:nvPr>
        </p:nvSpPr>
        <p:spPr>
          <a:xfrm>
            <a:off x="778873" y="3038689"/>
            <a:ext cx="1841801" cy="437698"/>
          </a:xfrm>
        </p:spPr>
        <p:txBody>
          <a:bodyPr>
            <a:normAutofit/>
          </a:bodyPr>
          <a:lstStyle/>
          <a:p>
            <a:pPr marL="0" indent="0">
              <a:buNone/>
            </a:pPr>
            <a:r>
              <a:rPr lang="sv-SE" sz="1600" dirty="0"/>
              <a:t>Erik Strindlund </a:t>
            </a:r>
          </a:p>
        </p:txBody>
      </p:sp>
      <p:pic>
        <p:nvPicPr>
          <p:cNvPr id="1026" name="Picture 2" descr="Erik Strindlund - Handläggare - Tillväxtverket | LinkedIn">
            <a:extLst>
              <a:ext uri="{FF2B5EF4-FFF2-40B4-BE49-F238E27FC236}">
                <a16:creationId xmlns:a16="http://schemas.microsoft.com/office/drawing/2014/main" id="{979DA4EC-0FD5-AA21-6DF7-3E4037D381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062" y="1356307"/>
            <a:ext cx="1641504" cy="16415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9 profiler som matchar ”Hans Lundkvist” | LinkedIn">
            <a:extLst>
              <a:ext uri="{FF2B5EF4-FFF2-40B4-BE49-F238E27FC236}">
                <a16:creationId xmlns:a16="http://schemas.microsoft.com/office/drawing/2014/main" id="{3F33918A-6CF8-B1C2-5C8D-F900A26E70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6915" y="1356307"/>
            <a:ext cx="1641505" cy="1641505"/>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a:extLst>
              <a:ext uri="{FF2B5EF4-FFF2-40B4-BE49-F238E27FC236}">
                <a16:creationId xmlns:a16="http://schemas.microsoft.com/office/drawing/2014/main" id="{1D56EEE7-FE74-9EEC-5A89-85E908C6F90D}"/>
              </a:ext>
            </a:extLst>
          </p:cNvPr>
          <p:cNvSpPr txBox="1"/>
          <p:nvPr/>
        </p:nvSpPr>
        <p:spPr>
          <a:xfrm>
            <a:off x="2722017" y="2997811"/>
            <a:ext cx="2016229" cy="338554"/>
          </a:xfrm>
          <a:prstGeom prst="rect">
            <a:avLst/>
          </a:prstGeom>
          <a:noFill/>
        </p:spPr>
        <p:txBody>
          <a:bodyPr wrap="square" rtlCol="0">
            <a:spAutoFit/>
          </a:bodyPr>
          <a:lstStyle/>
          <a:p>
            <a:r>
              <a:rPr lang="sv-SE" sz="1600" dirty="0"/>
              <a:t>Hans Lundkvist</a:t>
            </a:r>
          </a:p>
        </p:txBody>
      </p:sp>
      <p:pic>
        <p:nvPicPr>
          <p:cNvPr id="1030" name="Picture 6" descr="Peter Larsson - EU officials/Strategic Adviser regional ...">
            <a:extLst>
              <a:ext uri="{FF2B5EF4-FFF2-40B4-BE49-F238E27FC236}">
                <a16:creationId xmlns:a16="http://schemas.microsoft.com/office/drawing/2014/main" id="{9A3857A8-5E18-0652-A6EB-2499F1D68A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0635" y="1359717"/>
            <a:ext cx="1638093" cy="16380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irgitta Jännebring - Handläggare - Tillväxtverket | LinkedIn">
            <a:extLst>
              <a:ext uri="{FF2B5EF4-FFF2-40B4-BE49-F238E27FC236}">
                <a16:creationId xmlns:a16="http://schemas.microsoft.com/office/drawing/2014/main" id="{AEE99DDB-002C-AF22-CCFA-494158BF40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2855" y="1355463"/>
            <a:ext cx="1638093" cy="1638093"/>
          </a:xfrm>
          <a:prstGeom prst="rect">
            <a:avLst/>
          </a:prstGeom>
          <a:noFill/>
          <a:extLst>
            <a:ext uri="{909E8E84-426E-40DD-AFC4-6F175D3DCCD1}">
              <a14:hiddenFill xmlns:a14="http://schemas.microsoft.com/office/drawing/2010/main">
                <a:solidFill>
                  <a:srgbClr val="FFFFFF"/>
                </a:solidFill>
              </a14:hiddenFill>
            </a:ext>
          </a:extLst>
        </p:spPr>
      </p:pic>
      <p:sp>
        <p:nvSpPr>
          <p:cNvPr id="7" name="Platshållare för innehåll 2">
            <a:extLst>
              <a:ext uri="{FF2B5EF4-FFF2-40B4-BE49-F238E27FC236}">
                <a16:creationId xmlns:a16="http://schemas.microsoft.com/office/drawing/2014/main" id="{49223D77-08EA-278F-57DF-FAF91376AE4C}"/>
              </a:ext>
            </a:extLst>
          </p:cNvPr>
          <p:cNvSpPr txBox="1">
            <a:spLocks/>
          </p:cNvSpPr>
          <p:nvPr/>
        </p:nvSpPr>
        <p:spPr>
          <a:xfrm>
            <a:off x="6436608" y="3038415"/>
            <a:ext cx="2336276" cy="4376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600" dirty="0"/>
              <a:t>Birgitta Jännebring</a:t>
            </a:r>
          </a:p>
        </p:txBody>
      </p:sp>
      <p:sp>
        <p:nvSpPr>
          <p:cNvPr id="8" name="Platshållare för innehåll 2">
            <a:extLst>
              <a:ext uri="{FF2B5EF4-FFF2-40B4-BE49-F238E27FC236}">
                <a16:creationId xmlns:a16="http://schemas.microsoft.com/office/drawing/2014/main" id="{869757D6-36DF-8997-2DA5-79371F6A40AC}"/>
              </a:ext>
            </a:extLst>
          </p:cNvPr>
          <p:cNvSpPr txBox="1">
            <a:spLocks/>
          </p:cNvSpPr>
          <p:nvPr/>
        </p:nvSpPr>
        <p:spPr>
          <a:xfrm>
            <a:off x="4538780" y="3038689"/>
            <a:ext cx="1841801" cy="4376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600" dirty="0"/>
              <a:t>Peter Larsson</a:t>
            </a:r>
          </a:p>
        </p:txBody>
      </p:sp>
      <p:sp>
        <p:nvSpPr>
          <p:cNvPr id="10" name="textruta 9">
            <a:extLst>
              <a:ext uri="{FF2B5EF4-FFF2-40B4-BE49-F238E27FC236}">
                <a16:creationId xmlns:a16="http://schemas.microsoft.com/office/drawing/2014/main" id="{BA5D84AE-8CB2-1A62-A3FE-4E1F7907B976}"/>
              </a:ext>
            </a:extLst>
          </p:cNvPr>
          <p:cNvSpPr txBox="1"/>
          <p:nvPr/>
        </p:nvSpPr>
        <p:spPr>
          <a:xfrm>
            <a:off x="782682" y="4053558"/>
            <a:ext cx="6095276" cy="400110"/>
          </a:xfrm>
          <a:prstGeom prst="rect">
            <a:avLst/>
          </a:prstGeom>
          <a:noFill/>
        </p:spPr>
        <p:txBody>
          <a:bodyPr wrap="square">
            <a:spAutoFit/>
          </a:bodyPr>
          <a:lstStyle/>
          <a:p>
            <a:r>
              <a:rPr lang="sv-SE" sz="2000" b="1" dirty="0"/>
              <a:t>Programansvarig:</a:t>
            </a:r>
            <a:endParaRPr lang="sv-SE" sz="2000" dirty="0"/>
          </a:p>
        </p:txBody>
      </p:sp>
      <p:pic>
        <p:nvPicPr>
          <p:cNvPr id="1034" name="Picture 10" descr="Riddarna har intagit Wadköping - P4 Örebro | Sveriges Radio">
            <a:extLst>
              <a:ext uri="{FF2B5EF4-FFF2-40B4-BE49-F238E27FC236}">
                <a16:creationId xmlns:a16="http://schemas.microsoft.com/office/drawing/2014/main" id="{B7CB4306-2B7A-D5ED-D49A-02E7CD5D678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7208" t="3193" r="795" b="4988"/>
          <a:stretch/>
        </p:blipFill>
        <p:spPr bwMode="auto">
          <a:xfrm>
            <a:off x="902923" y="4631380"/>
            <a:ext cx="1411772" cy="1765594"/>
          </a:xfrm>
          <a:prstGeom prst="rect">
            <a:avLst/>
          </a:prstGeom>
          <a:noFill/>
          <a:extLst>
            <a:ext uri="{909E8E84-426E-40DD-AFC4-6F175D3DCCD1}">
              <a14:hiddenFill xmlns:a14="http://schemas.microsoft.com/office/drawing/2010/main">
                <a:solidFill>
                  <a:srgbClr val="FFFFFF"/>
                </a:solidFill>
              </a14:hiddenFill>
            </a:ext>
          </a:extLst>
        </p:spPr>
      </p:pic>
      <p:sp>
        <p:nvSpPr>
          <p:cNvPr id="11" name="textruta 10">
            <a:extLst>
              <a:ext uri="{FF2B5EF4-FFF2-40B4-BE49-F238E27FC236}">
                <a16:creationId xmlns:a16="http://schemas.microsoft.com/office/drawing/2014/main" id="{23D6DC9B-A091-6B81-DCBB-2D878AE37703}"/>
              </a:ext>
            </a:extLst>
          </p:cNvPr>
          <p:cNvSpPr txBox="1"/>
          <p:nvPr/>
        </p:nvSpPr>
        <p:spPr>
          <a:xfrm>
            <a:off x="2475385" y="4804448"/>
            <a:ext cx="2548076" cy="338554"/>
          </a:xfrm>
          <a:prstGeom prst="rect">
            <a:avLst/>
          </a:prstGeom>
          <a:noFill/>
        </p:spPr>
        <p:txBody>
          <a:bodyPr wrap="square" rtlCol="0">
            <a:spAutoFit/>
          </a:bodyPr>
          <a:lstStyle/>
          <a:p>
            <a:r>
              <a:rPr lang="sv-SE" sz="1600" dirty="0"/>
              <a:t>Maria Stendotter</a:t>
            </a:r>
          </a:p>
        </p:txBody>
      </p:sp>
      <p:sp>
        <p:nvSpPr>
          <p:cNvPr id="12" name="textruta 11">
            <a:extLst>
              <a:ext uri="{FF2B5EF4-FFF2-40B4-BE49-F238E27FC236}">
                <a16:creationId xmlns:a16="http://schemas.microsoft.com/office/drawing/2014/main" id="{DEAF4C20-5989-7AAC-8B13-773C5B95FE59}"/>
              </a:ext>
            </a:extLst>
          </p:cNvPr>
          <p:cNvSpPr txBox="1"/>
          <p:nvPr/>
        </p:nvSpPr>
        <p:spPr>
          <a:xfrm>
            <a:off x="4989610" y="3935753"/>
            <a:ext cx="5023461" cy="2646878"/>
          </a:xfrm>
          <a:prstGeom prst="rect">
            <a:avLst/>
          </a:prstGeom>
          <a:noFill/>
        </p:spPr>
        <p:txBody>
          <a:bodyPr wrap="square" rtlCol="0">
            <a:spAutoFit/>
          </a:bodyPr>
          <a:lstStyle/>
          <a:p>
            <a:r>
              <a:rPr lang="sv-SE" sz="2000" b="1" dirty="0"/>
              <a:t>Kontakta oss:</a:t>
            </a:r>
            <a:endParaRPr lang="sv-SE" sz="2000" b="1" dirty="0">
              <a:hlinkClick r:id="rId7"/>
            </a:endParaRPr>
          </a:p>
          <a:p>
            <a:r>
              <a:rPr lang="sv-SE" sz="1600" dirty="0">
                <a:hlinkClick r:id="rId7"/>
              </a:rPr>
              <a:t>erik.strindlund@tillvaxtverket.se</a:t>
            </a:r>
            <a:endParaRPr lang="sv-SE" sz="1600" dirty="0"/>
          </a:p>
          <a:p>
            <a:r>
              <a:rPr lang="sv-SE" sz="1600" dirty="0">
                <a:hlinkClick r:id="rId8"/>
              </a:rPr>
              <a:t>hans.lundkvist@tillvaxtverket.se</a:t>
            </a:r>
            <a:endParaRPr lang="sv-SE" sz="1600" dirty="0"/>
          </a:p>
          <a:p>
            <a:r>
              <a:rPr lang="sv-SE" sz="1600" dirty="0">
                <a:hlinkClick r:id="rId9"/>
              </a:rPr>
              <a:t>peter.larsson@tillvaxtverket.se</a:t>
            </a:r>
            <a:endParaRPr lang="sv-SE" sz="1600" dirty="0"/>
          </a:p>
          <a:p>
            <a:r>
              <a:rPr lang="sv-SE" sz="1600" dirty="0">
                <a:hlinkClick r:id="rId10"/>
              </a:rPr>
              <a:t>birgitta.jannebring@tillvaxtverket.se</a:t>
            </a:r>
            <a:br>
              <a:rPr lang="sv-SE" sz="1600" dirty="0"/>
            </a:br>
            <a:r>
              <a:rPr lang="sv-SE" sz="1600" dirty="0">
                <a:hlinkClick r:id="rId11"/>
              </a:rPr>
              <a:t>erica.ronnqvist@tillvaxtverket.se</a:t>
            </a:r>
            <a:r>
              <a:rPr lang="sv-SE" sz="1600" dirty="0"/>
              <a:t> </a:t>
            </a:r>
          </a:p>
          <a:p>
            <a:r>
              <a:rPr lang="sv-SE" sz="1600" dirty="0">
                <a:hlinkClick r:id="rId12"/>
              </a:rPr>
              <a:t>maria.stendotter@tillvaxtverket.se</a:t>
            </a:r>
            <a:endParaRPr lang="sv-SE" sz="1600" dirty="0"/>
          </a:p>
          <a:p>
            <a:endParaRPr lang="sv-SE" sz="1600" dirty="0"/>
          </a:p>
          <a:p>
            <a:r>
              <a:rPr lang="sv-SE" sz="1600" dirty="0">
                <a:hlinkClick r:id="rId13"/>
              </a:rPr>
              <a:t>mellerstanorrland@tillvaxtverket.se</a:t>
            </a:r>
            <a:r>
              <a:rPr lang="sv-SE" sz="1600" dirty="0"/>
              <a:t> </a:t>
            </a:r>
          </a:p>
          <a:p>
            <a:endParaRPr lang="sv-SE" dirty="0"/>
          </a:p>
        </p:txBody>
      </p:sp>
      <p:sp>
        <p:nvSpPr>
          <p:cNvPr id="13" name="Platshållare för innehåll 2">
            <a:extLst>
              <a:ext uri="{FF2B5EF4-FFF2-40B4-BE49-F238E27FC236}">
                <a16:creationId xmlns:a16="http://schemas.microsoft.com/office/drawing/2014/main" id="{9546D633-A1F6-5473-958B-965E80549EAA}"/>
              </a:ext>
            </a:extLst>
          </p:cNvPr>
          <p:cNvSpPr txBox="1">
            <a:spLocks/>
          </p:cNvSpPr>
          <p:nvPr/>
        </p:nvSpPr>
        <p:spPr>
          <a:xfrm>
            <a:off x="8638977" y="3038415"/>
            <a:ext cx="2336276" cy="4376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600" b="0" i="0" dirty="0">
                <a:solidFill>
                  <a:srgbClr val="202330"/>
                </a:solidFill>
                <a:effectLst/>
              </a:rPr>
              <a:t>Erica Rönnqvist</a:t>
            </a:r>
            <a:endParaRPr lang="sv-SE" sz="1600" dirty="0"/>
          </a:p>
        </p:txBody>
      </p:sp>
      <p:pic>
        <p:nvPicPr>
          <p:cNvPr id="16" name="Bildobjekt 15">
            <a:extLst>
              <a:ext uri="{FF2B5EF4-FFF2-40B4-BE49-F238E27FC236}">
                <a16:creationId xmlns:a16="http://schemas.microsoft.com/office/drawing/2014/main" id="{21F5C918-3A70-15B1-8CEC-9F18140849A9}"/>
              </a:ext>
            </a:extLst>
          </p:cNvPr>
          <p:cNvPicPr>
            <a:picLocks noChangeAspect="1"/>
          </p:cNvPicPr>
          <p:nvPr/>
        </p:nvPicPr>
        <p:blipFill>
          <a:blip r:embed="rId14"/>
          <a:stretch>
            <a:fillRect/>
          </a:stretch>
        </p:blipFill>
        <p:spPr>
          <a:xfrm>
            <a:off x="8984463" y="6244582"/>
            <a:ext cx="3110905" cy="613418"/>
          </a:xfrm>
          <a:prstGeom prst="rect">
            <a:avLst/>
          </a:prstGeom>
        </p:spPr>
      </p:pic>
    </p:spTree>
    <p:extLst>
      <p:ext uri="{BB962C8B-B14F-4D97-AF65-F5344CB8AC3E}">
        <p14:creationId xmlns:p14="http://schemas.microsoft.com/office/powerpoint/2010/main" val="4206891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D92FDB1C-0BDF-2A97-9778-C8FC382E6056}"/>
              </a:ext>
            </a:extLst>
          </p:cNvPr>
          <p:cNvPicPr>
            <a:picLocks noChangeAspect="1"/>
          </p:cNvPicPr>
          <p:nvPr/>
        </p:nvPicPr>
        <p:blipFill>
          <a:blip r:embed="rId2"/>
          <a:stretch>
            <a:fillRect/>
          </a:stretch>
        </p:blipFill>
        <p:spPr>
          <a:xfrm>
            <a:off x="0" y="3561"/>
            <a:ext cx="12192000" cy="6850878"/>
          </a:xfrm>
          <a:prstGeom prst="rect">
            <a:avLst/>
          </a:prstGeom>
        </p:spPr>
      </p:pic>
    </p:spTree>
    <p:extLst>
      <p:ext uri="{BB962C8B-B14F-4D97-AF65-F5344CB8AC3E}">
        <p14:creationId xmlns:p14="http://schemas.microsoft.com/office/powerpoint/2010/main" val="2764103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6BD775-D4C4-CF3B-3984-60892A01F37E}"/>
              </a:ext>
            </a:extLst>
          </p:cNvPr>
          <p:cNvSpPr>
            <a:spLocks noGrp="1"/>
          </p:cNvSpPr>
          <p:nvPr>
            <p:ph type="title"/>
          </p:nvPr>
        </p:nvSpPr>
        <p:spPr>
          <a:xfrm>
            <a:off x="968828" y="84084"/>
            <a:ext cx="10543233" cy="1040524"/>
          </a:xfrm>
        </p:spPr>
        <p:txBody>
          <a:bodyPr/>
          <a:lstStyle/>
          <a:p>
            <a:r>
              <a:rPr lang="sv-SE" sz="3200" dirty="0"/>
              <a:t>Europeiska Regionala Utvecklingsfonden</a:t>
            </a:r>
          </a:p>
        </p:txBody>
      </p:sp>
      <p:sp>
        <p:nvSpPr>
          <p:cNvPr id="4" name="Platshållare för innehåll 3">
            <a:extLst>
              <a:ext uri="{FF2B5EF4-FFF2-40B4-BE49-F238E27FC236}">
                <a16:creationId xmlns:a16="http://schemas.microsoft.com/office/drawing/2014/main" id="{B6F1EBEE-BFED-2DD1-D39F-D980C7FE45CE}"/>
              </a:ext>
            </a:extLst>
          </p:cNvPr>
          <p:cNvSpPr>
            <a:spLocks noGrp="1"/>
          </p:cNvSpPr>
          <p:nvPr>
            <p:ph sz="quarter" idx="16"/>
          </p:nvPr>
        </p:nvSpPr>
        <p:spPr>
          <a:xfrm>
            <a:off x="968828" y="1197180"/>
            <a:ext cx="6766785" cy="4828543"/>
          </a:xfrm>
        </p:spPr>
        <p:txBody>
          <a:bodyPr>
            <a:normAutofit lnSpcReduction="10000"/>
          </a:bodyPr>
          <a:lstStyle/>
          <a:p>
            <a:pPr marL="0" indent="0">
              <a:buNone/>
            </a:pPr>
            <a:r>
              <a:rPr lang="sv-SE" dirty="0"/>
              <a:t>Du ser en utmaning!</a:t>
            </a:r>
          </a:p>
          <a:p>
            <a:pPr marL="0" indent="0">
              <a:buNone/>
            </a:pPr>
            <a:r>
              <a:rPr lang="sv-SE" dirty="0"/>
              <a:t>och får en idé hur den kan lösas! </a:t>
            </a:r>
          </a:p>
          <a:p>
            <a:pPr marL="0" indent="0">
              <a:buNone/>
            </a:pPr>
            <a:r>
              <a:rPr lang="sv-SE" dirty="0"/>
              <a:t>Du söker finansiering och undrar om ERUF är en lämplig källa.</a:t>
            </a:r>
            <a:br>
              <a:rPr lang="sv-SE" dirty="0"/>
            </a:br>
            <a:br>
              <a:rPr lang="sv-SE" dirty="0"/>
            </a:br>
            <a:r>
              <a:rPr lang="sv-SE" dirty="0"/>
              <a:t>Här kommer </a:t>
            </a:r>
            <a:r>
              <a:rPr lang="sv-SE" dirty="0">
                <a:solidFill>
                  <a:srgbClr val="FF0000"/>
                </a:solidFill>
              </a:rPr>
              <a:t>12 tips </a:t>
            </a:r>
            <a:r>
              <a:rPr lang="sv-SE" dirty="0"/>
              <a:t>på hur du kan gå tillväga för att avgöra om ERUF-finansiering är rätt, samt vad som i så fall behövs för att ta fram en ansökan.</a:t>
            </a:r>
          </a:p>
          <a:p>
            <a:pPr marL="0" indent="0">
              <a:buNone/>
            </a:pPr>
            <a:r>
              <a:rPr lang="sv-SE" u="sng" dirty="0"/>
              <a:t>Observera</a:t>
            </a:r>
            <a:r>
              <a:rPr lang="sv-SE" dirty="0"/>
              <a:t> att du behöver även läsa handboken för att den ska bli komplett:</a:t>
            </a:r>
            <a:br>
              <a:rPr lang="sv-SE" dirty="0"/>
            </a:br>
            <a:r>
              <a:rPr lang="sv-SE" sz="2400" dirty="0">
                <a:hlinkClick r:id="rId3"/>
              </a:rPr>
              <a:t>Handbok för EU-projekt 2021-2027 - Tillväxtverket (tillvaxtverket.se)</a:t>
            </a:r>
            <a:endParaRPr lang="sv-SE" sz="2400"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endParaRPr lang="sv-SE" dirty="0"/>
          </a:p>
        </p:txBody>
      </p:sp>
      <p:sp>
        <p:nvSpPr>
          <p:cNvPr id="10" name="Platshållare för bild 9">
            <a:extLst>
              <a:ext uri="{FF2B5EF4-FFF2-40B4-BE49-F238E27FC236}">
                <a16:creationId xmlns:a16="http://schemas.microsoft.com/office/drawing/2014/main" id="{15AE1F4F-9490-BD1D-E0A5-6DF595293BF4}"/>
              </a:ext>
            </a:extLst>
          </p:cNvPr>
          <p:cNvSpPr>
            <a:spLocks noGrp="1"/>
          </p:cNvSpPr>
          <p:nvPr>
            <p:ph type="pic" sz="quarter" idx="14"/>
          </p:nvPr>
        </p:nvSpPr>
        <p:spPr/>
      </p:sp>
      <p:pic>
        <p:nvPicPr>
          <p:cNvPr id="12" name="Platshållare för bild 6">
            <a:extLst>
              <a:ext uri="{FF2B5EF4-FFF2-40B4-BE49-F238E27FC236}">
                <a16:creationId xmlns:a16="http://schemas.microsoft.com/office/drawing/2014/main" id="{FEC36F45-2A6C-DD63-1920-07C0A22C4C18}"/>
              </a:ext>
            </a:extLst>
          </p:cNvPr>
          <p:cNvPicPr>
            <a:picLocks noChangeAspect="1"/>
          </p:cNvPicPr>
          <p:nvPr/>
        </p:nvPicPr>
        <p:blipFill rotWithShape="1">
          <a:blip r:embed="rId4">
            <a:extLst>
              <a:ext uri="{28A0092B-C50C-407E-A947-70E740481C1C}">
                <a14:useLocalDpi xmlns:a14="http://schemas.microsoft.com/office/drawing/2010/main" val="0"/>
              </a:ext>
            </a:extLst>
          </a:blip>
          <a:srcRect l="43969" r="2831"/>
          <a:stretch/>
        </p:blipFill>
        <p:spPr>
          <a:xfrm>
            <a:off x="7937433" y="1701467"/>
            <a:ext cx="3273039" cy="4093436"/>
          </a:xfrm>
          <a:prstGeom prst="rect">
            <a:avLst/>
          </a:prstGeom>
        </p:spPr>
      </p:pic>
      <p:pic>
        <p:nvPicPr>
          <p:cNvPr id="8" name="Bildobjekt 7">
            <a:extLst>
              <a:ext uri="{FF2B5EF4-FFF2-40B4-BE49-F238E27FC236}">
                <a16:creationId xmlns:a16="http://schemas.microsoft.com/office/drawing/2014/main" id="{E48B7B90-CAD8-5AD7-86BA-4EBAB92F201E}"/>
              </a:ext>
            </a:extLst>
          </p:cNvPr>
          <p:cNvPicPr>
            <a:picLocks noChangeAspect="1"/>
          </p:cNvPicPr>
          <p:nvPr/>
        </p:nvPicPr>
        <p:blipFill rotWithShape="1">
          <a:blip r:embed="rId5"/>
          <a:srcRect l="22734" t="42367" r="65227" b="36698"/>
          <a:stretch/>
        </p:blipFill>
        <p:spPr>
          <a:xfrm>
            <a:off x="5435125" y="1197180"/>
            <a:ext cx="837488" cy="1278434"/>
          </a:xfrm>
          <a:prstGeom prst="rect">
            <a:avLst/>
          </a:prstGeom>
        </p:spPr>
      </p:pic>
    </p:spTree>
    <p:extLst>
      <p:ext uri="{BB962C8B-B14F-4D97-AF65-F5344CB8AC3E}">
        <p14:creationId xmlns:p14="http://schemas.microsoft.com/office/powerpoint/2010/main" val="2297690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575AF7D3-B927-42BB-95D9-90228E70D775}"/>
              </a:ext>
            </a:extLst>
          </p:cNvPr>
          <p:cNvSpPr>
            <a:spLocks noGrp="1"/>
          </p:cNvSpPr>
          <p:nvPr>
            <p:ph type="title"/>
          </p:nvPr>
        </p:nvSpPr>
        <p:spPr>
          <a:xfrm>
            <a:off x="6243138" y="84083"/>
            <a:ext cx="5550275" cy="1377247"/>
          </a:xfrm>
        </p:spPr>
        <p:txBody>
          <a:bodyPr anchor="b">
            <a:normAutofit/>
          </a:bodyPr>
          <a:lstStyle/>
          <a:p>
            <a:r>
              <a:rPr lang="sv-SE" sz="3200" dirty="0"/>
              <a:t>1. Lösningen – Resultatkedjan och Förändringsteorin</a:t>
            </a:r>
          </a:p>
        </p:txBody>
      </p:sp>
      <p:sp>
        <p:nvSpPr>
          <p:cNvPr id="9" name="Platshållare för innehåll 8">
            <a:extLst>
              <a:ext uri="{FF2B5EF4-FFF2-40B4-BE49-F238E27FC236}">
                <a16:creationId xmlns:a16="http://schemas.microsoft.com/office/drawing/2014/main" id="{21BAE526-695B-416B-88BC-89E59A5A3ED2}"/>
              </a:ext>
            </a:extLst>
          </p:cNvPr>
          <p:cNvSpPr>
            <a:spLocks noGrp="1"/>
          </p:cNvSpPr>
          <p:nvPr>
            <p:ph sz="quarter" idx="16"/>
          </p:nvPr>
        </p:nvSpPr>
        <p:spPr>
          <a:xfrm>
            <a:off x="6243137" y="1572236"/>
            <a:ext cx="5550275" cy="5051551"/>
          </a:xfrm>
        </p:spPr>
        <p:txBody>
          <a:bodyPr>
            <a:normAutofit/>
          </a:bodyPr>
          <a:lstStyle/>
          <a:p>
            <a:pPr>
              <a:lnSpc>
                <a:spcPct val="90000"/>
              </a:lnSpc>
            </a:pPr>
            <a:r>
              <a:rPr lang="sv-SE" sz="1800" dirty="0">
                <a:cs typeface="Calibri Light" panose="020F0302020204030204" pitchFamily="34" charset="0"/>
              </a:rPr>
              <a:t> </a:t>
            </a:r>
            <a:r>
              <a:rPr lang="sv-SE" sz="2400" dirty="0">
                <a:cs typeface="Calibri Light" panose="020F0302020204030204" pitchFamily="34" charset="0"/>
              </a:rPr>
              <a:t>Lösning - Hur vill du bidra till att lösa utmaningen?</a:t>
            </a:r>
          </a:p>
          <a:p>
            <a:pPr>
              <a:lnSpc>
                <a:spcPct val="90000"/>
              </a:lnSpc>
            </a:pPr>
            <a:r>
              <a:rPr lang="sv-SE" sz="2400" dirty="0">
                <a:cs typeface="Calibri Light" panose="020F0302020204030204" pitchFamily="34" charset="0"/>
              </a:rPr>
              <a:t>Vilken målgrupp är aktuell?</a:t>
            </a:r>
          </a:p>
          <a:p>
            <a:pPr>
              <a:lnSpc>
                <a:spcPct val="90000"/>
              </a:lnSpc>
            </a:pPr>
            <a:r>
              <a:rPr lang="sv-SE" sz="2400" dirty="0">
                <a:cs typeface="Calibri Light" panose="020F0302020204030204" pitchFamily="34" charset="0"/>
              </a:rPr>
              <a:t>Behöver de direkt stöd och/eller via en stödstruktur </a:t>
            </a:r>
            <a:r>
              <a:rPr lang="sv-SE" sz="2400" dirty="0" err="1">
                <a:cs typeface="Calibri Light" panose="020F0302020204030204" pitchFamily="34" charset="0"/>
              </a:rPr>
              <a:t>t.ex</a:t>
            </a:r>
            <a:r>
              <a:rPr lang="sv-SE" sz="2400" dirty="0">
                <a:cs typeface="Calibri Light" panose="020F0302020204030204" pitchFamily="34" charset="0"/>
              </a:rPr>
              <a:t> ett kluster och/eller via en miljö t.ex. testbädd?</a:t>
            </a:r>
          </a:p>
          <a:p>
            <a:pPr>
              <a:lnSpc>
                <a:spcPct val="90000"/>
              </a:lnSpc>
            </a:pPr>
            <a:r>
              <a:rPr lang="sv-SE" sz="2400" dirty="0">
                <a:cs typeface="Calibri Light" panose="020F0302020204030204" pitchFamily="34" charset="0"/>
              </a:rPr>
              <a:t>Vilken </a:t>
            </a:r>
            <a:r>
              <a:rPr lang="sv-SE" sz="2400" dirty="0">
                <a:highlight>
                  <a:srgbClr val="00FFFF"/>
                </a:highlight>
                <a:cs typeface="Calibri Light" panose="020F0302020204030204" pitchFamily="34" charset="0"/>
              </a:rPr>
              <a:t>förmåga</a:t>
            </a:r>
            <a:r>
              <a:rPr lang="sv-SE" sz="2400" dirty="0">
                <a:cs typeface="Calibri Light" panose="020F0302020204030204" pitchFamily="34" charset="0"/>
              </a:rPr>
              <a:t> ska målgruppen få?</a:t>
            </a:r>
          </a:p>
          <a:p>
            <a:pPr>
              <a:lnSpc>
                <a:spcPct val="90000"/>
              </a:lnSpc>
            </a:pPr>
            <a:r>
              <a:rPr lang="sv-SE" sz="2400" dirty="0">
                <a:cs typeface="Calibri Light" panose="020F0302020204030204" pitchFamily="34" charset="0"/>
              </a:rPr>
              <a:t>Vilket </a:t>
            </a:r>
            <a:r>
              <a:rPr lang="sv-SE" sz="2400" dirty="0">
                <a:highlight>
                  <a:srgbClr val="00FFFF"/>
                </a:highlight>
                <a:cs typeface="Calibri Light" panose="020F0302020204030204" pitchFamily="34" charset="0"/>
              </a:rPr>
              <a:t>beteende</a:t>
            </a:r>
            <a:r>
              <a:rPr lang="sv-SE" sz="2400" dirty="0">
                <a:cs typeface="Calibri Light" panose="020F0302020204030204" pitchFamily="34" charset="0"/>
              </a:rPr>
              <a:t> ska den förmågan ge möjligheter till?</a:t>
            </a:r>
          </a:p>
          <a:p>
            <a:pPr>
              <a:lnSpc>
                <a:spcPct val="90000"/>
              </a:lnSpc>
            </a:pPr>
            <a:r>
              <a:rPr lang="sv-SE" sz="2400" dirty="0">
                <a:cs typeface="Calibri Light" panose="020F0302020204030204" pitchFamily="34" charset="0"/>
              </a:rPr>
              <a:t>Vilken </a:t>
            </a:r>
            <a:r>
              <a:rPr lang="sv-SE" sz="2400" dirty="0">
                <a:highlight>
                  <a:srgbClr val="00FFFF"/>
                </a:highlight>
                <a:cs typeface="Calibri Light" panose="020F0302020204030204" pitchFamily="34" charset="0"/>
              </a:rPr>
              <a:t>effekt</a:t>
            </a:r>
            <a:r>
              <a:rPr lang="sv-SE" sz="2400" dirty="0">
                <a:cs typeface="Calibri Light" panose="020F0302020204030204" pitchFamily="34" charset="0"/>
              </a:rPr>
              <a:t> ska det beteendet ge möjligheter till på kort, medellång och lång sikt?</a:t>
            </a:r>
            <a:br>
              <a:rPr lang="sv-SE" sz="2400" dirty="0">
                <a:cs typeface="Calibri Light" panose="020F0302020204030204" pitchFamily="34" charset="0"/>
              </a:rPr>
            </a:br>
            <a:r>
              <a:rPr lang="sv-SE" sz="2400" dirty="0">
                <a:cs typeface="Calibri Light" panose="020F0302020204030204" pitchFamily="34" charset="0"/>
              </a:rPr>
              <a:t> </a:t>
            </a:r>
          </a:p>
        </p:txBody>
      </p:sp>
      <p:pic>
        <p:nvPicPr>
          <p:cNvPr id="5" name="Platshållare för bild 4">
            <a:extLst>
              <a:ext uri="{FF2B5EF4-FFF2-40B4-BE49-F238E27FC236}">
                <a16:creationId xmlns:a16="http://schemas.microsoft.com/office/drawing/2014/main" id="{8A9A180D-1ADB-8001-F97E-EC0D61F52FD6}"/>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0859" r="20859"/>
          <a:stretch>
            <a:fillRect/>
          </a:stretch>
        </p:blipFill>
        <p:spPr/>
      </p:pic>
    </p:spTree>
    <p:extLst>
      <p:ext uri="{BB962C8B-B14F-4D97-AF65-F5344CB8AC3E}">
        <p14:creationId xmlns:p14="http://schemas.microsoft.com/office/powerpoint/2010/main" val="189628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D50B94-3577-5576-8256-FDADE57D8715}"/>
              </a:ext>
            </a:extLst>
          </p:cNvPr>
          <p:cNvSpPr>
            <a:spLocks noGrp="1"/>
          </p:cNvSpPr>
          <p:nvPr>
            <p:ph type="title"/>
          </p:nvPr>
        </p:nvSpPr>
        <p:spPr>
          <a:xfrm>
            <a:off x="835383" y="306274"/>
            <a:ext cx="6799298" cy="1040524"/>
          </a:xfrm>
        </p:spPr>
        <p:txBody>
          <a:bodyPr/>
          <a:lstStyle/>
          <a:p>
            <a:r>
              <a:rPr lang="sv-SE" sz="3200" dirty="0"/>
              <a:t>2. Regionala strategier, omvärldsbevakning och samverkan</a:t>
            </a:r>
          </a:p>
        </p:txBody>
      </p:sp>
      <p:sp>
        <p:nvSpPr>
          <p:cNvPr id="4" name="Platshållare för innehåll 3">
            <a:extLst>
              <a:ext uri="{FF2B5EF4-FFF2-40B4-BE49-F238E27FC236}">
                <a16:creationId xmlns:a16="http://schemas.microsoft.com/office/drawing/2014/main" id="{D9132DFB-F2C0-0EBE-0910-3756B9DF1B93}"/>
              </a:ext>
            </a:extLst>
          </p:cNvPr>
          <p:cNvSpPr>
            <a:spLocks noGrp="1"/>
          </p:cNvSpPr>
          <p:nvPr>
            <p:ph sz="quarter" idx="16"/>
          </p:nvPr>
        </p:nvSpPr>
        <p:spPr>
          <a:xfrm>
            <a:off x="835383" y="1589518"/>
            <a:ext cx="6608004" cy="4495088"/>
          </a:xfrm>
        </p:spPr>
        <p:txBody>
          <a:bodyPr/>
          <a:lstStyle/>
          <a:p>
            <a:r>
              <a:rPr lang="sv-SE" dirty="0"/>
              <a:t>Hur kopplar din lösning an till Regionala utvecklingsstrategier RUS, och till identifierade styrkeområden inom Smart Specialiseringsstrategier.</a:t>
            </a:r>
          </a:p>
          <a:p>
            <a:r>
              <a:rPr lang="sv-SE" dirty="0"/>
              <a:t>Vad är gjort i regionen sedan tidigare och på andra platser nationellt och internationellt?</a:t>
            </a:r>
          </a:p>
          <a:p>
            <a:r>
              <a:rPr lang="sv-SE" dirty="0"/>
              <a:t>Finns det befintliga projekt som ni kan samverka med, och som kompletterar och förstärker det som redan är gjort?</a:t>
            </a:r>
          </a:p>
        </p:txBody>
      </p:sp>
      <p:pic>
        <p:nvPicPr>
          <p:cNvPr id="5" name="Bildobjekt 4">
            <a:extLst>
              <a:ext uri="{FF2B5EF4-FFF2-40B4-BE49-F238E27FC236}">
                <a16:creationId xmlns:a16="http://schemas.microsoft.com/office/drawing/2014/main" id="{C5D7659A-6EA6-C05B-01E9-F6DF82AC4AA0}"/>
              </a:ext>
            </a:extLst>
          </p:cNvPr>
          <p:cNvPicPr>
            <a:picLocks noChangeAspect="1"/>
          </p:cNvPicPr>
          <p:nvPr/>
        </p:nvPicPr>
        <p:blipFill rotWithShape="1">
          <a:blip r:embed="rId3"/>
          <a:srcRect l="56389" t="29159" r="14650" b="55668"/>
          <a:stretch/>
        </p:blipFill>
        <p:spPr>
          <a:xfrm>
            <a:off x="5430673" y="5268482"/>
            <a:ext cx="2934056" cy="1299079"/>
          </a:xfrm>
          <a:prstGeom prst="rect">
            <a:avLst/>
          </a:prstGeom>
        </p:spPr>
      </p:pic>
      <p:pic>
        <p:nvPicPr>
          <p:cNvPr id="10" name="Bildobjekt 9">
            <a:extLst>
              <a:ext uri="{FF2B5EF4-FFF2-40B4-BE49-F238E27FC236}">
                <a16:creationId xmlns:a16="http://schemas.microsoft.com/office/drawing/2014/main" id="{0258BBE2-538F-4AE0-6D0D-D08D82258B3A}"/>
              </a:ext>
            </a:extLst>
          </p:cNvPr>
          <p:cNvPicPr>
            <a:picLocks noChangeAspect="1"/>
          </p:cNvPicPr>
          <p:nvPr/>
        </p:nvPicPr>
        <p:blipFill rotWithShape="1">
          <a:blip r:embed="rId4"/>
          <a:srcRect l="33992" t="40748" r="11859" b="18878"/>
          <a:stretch/>
        </p:blipFill>
        <p:spPr>
          <a:xfrm>
            <a:off x="8364729" y="2712221"/>
            <a:ext cx="3437013" cy="2249681"/>
          </a:xfrm>
          <a:prstGeom prst="rect">
            <a:avLst/>
          </a:prstGeom>
        </p:spPr>
      </p:pic>
      <p:pic>
        <p:nvPicPr>
          <p:cNvPr id="12" name="Bildobjekt 11">
            <a:extLst>
              <a:ext uri="{FF2B5EF4-FFF2-40B4-BE49-F238E27FC236}">
                <a16:creationId xmlns:a16="http://schemas.microsoft.com/office/drawing/2014/main" id="{44AAC40F-30C7-91C8-256F-AD46B27355D3}"/>
              </a:ext>
            </a:extLst>
          </p:cNvPr>
          <p:cNvPicPr>
            <a:picLocks noChangeAspect="1"/>
          </p:cNvPicPr>
          <p:nvPr/>
        </p:nvPicPr>
        <p:blipFill rotWithShape="1">
          <a:blip r:embed="rId5"/>
          <a:srcRect l="25678" t="50966" r="31440" b="18380"/>
          <a:stretch/>
        </p:blipFill>
        <p:spPr>
          <a:xfrm>
            <a:off x="8364729" y="692208"/>
            <a:ext cx="3349952" cy="2102265"/>
          </a:xfrm>
          <a:prstGeom prst="rect">
            <a:avLst/>
          </a:prstGeom>
        </p:spPr>
      </p:pic>
    </p:spTree>
    <p:extLst>
      <p:ext uri="{BB962C8B-B14F-4D97-AF65-F5344CB8AC3E}">
        <p14:creationId xmlns:p14="http://schemas.microsoft.com/office/powerpoint/2010/main" val="2216510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1BA60C-C1BB-465D-8630-6DCD839ECA3C}"/>
              </a:ext>
            </a:extLst>
          </p:cNvPr>
          <p:cNvSpPr>
            <a:spLocks noGrp="1"/>
          </p:cNvSpPr>
          <p:nvPr>
            <p:ph type="title"/>
          </p:nvPr>
        </p:nvSpPr>
        <p:spPr>
          <a:xfrm>
            <a:off x="6243139" y="84084"/>
            <a:ext cx="5040000" cy="728716"/>
          </a:xfrm>
        </p:spPr>
        <p:txBody>
          <a:bodyPr anchor="b">
            <a:normAutofit fontScale="90000"/>
          </a:bodyPr>
          <a:lstStyle/>
          <a:p>
            <a:br>
              <a:rPr lang="sv-SE" sz="2400" dirty="0"/>
            </a:br>
            <a:r>
              <a:rPr lang="sv-SE" sz="2700" dirty="0"/>
              <a:t>3. Utlysningar – vilken passar dig?</a:t>
            </a:r>
            <a:endParaRPr lang="sv-SE" sz="2400" dirty="0"/>
          </a:p>
        </p:txBody>
      </p:sp>
      <p:sp>
        <p:nvSpPr>
          <p:cNvPr id="4" name="Platshållare för innehåll 3">
            <a:extLst>
              <a:ext uri="{FF2B5EF4-FFF2-40B4-BE49-F238E27FC236}">
                <a16:creationId xmlns:a16="http://schemas.microsoft.com/office/drawing/2014/main" id="{9F50092C-1732-4A12-A59B-FD8001FDF747}"/>
              </a:ext>
            </a:extLst>
          </p:cNvPr>
          <p:cNvSpPr>
            <a:spLocks noGrp="1"/>
          </p:cNvSpPr>
          <p:nvPr>
            <p:ph sz="quarter" idx="16"/>
          </p:nvPr>
        </p:nvSpPr>
        <p:spPr>
          <a:xfrm>
            <a:off x="6243138" y="1029306"/>
            <a:ext cx="5519015" cy="5828694"/>
          </a:xfrm>
        </p:spPr>
        <p:txBody>
          <a:bodyPr>
            <a:normAutofit/>
          </a:bodyPr>
          <a:lstStyle/>
          <a:p>
            <a:pPr>
              <a:lnSpc>
                <a:spcPct val="90000"/>
              </a:lnSpc>
            </a:pPr>
            <a:r>
              <a:rPr lang="sv-SE" sz="1800" dirty="0">
                <a:cs typeface="Calibri Light" panose="020F0302020204030204" pitchFamily="34" charset="0"/>
              </a:rPr>
              <a:t>Vilken passar din lösning och som innehåller den resultatkedja som du anser behövs för att lösa utmaningen?</a:t>
            </a:r>
          </a:p>
          <a:p>
            <a:r>
              <a:rPr lang="sv-SE" sz="1800" spc="-10" dirty="0"/>
              <a:t>PO 1 (Politiskt område 1)</a:t>
            </a:r>
            <a:br>
              <a:rPr lang="sv-SE" sz="1800" spc="-10" dirty="0"/>
            </a:br>
            <a:r>
              <a:rPr lang="sv-SE" sz="1800" spc="-10" dirty="0"/>
              <a:t> - 1.1 – Forskning och innovation</a:t>
            </a:r>
            <a:br>
              <a:rPr lang="sv-SE" sz="1800" spc="-10" dirty="0"/>
            </a:br>
            <a:r>
              <a:rPr lang="sv-SE" sz="1800" spc="-10" dirty="0"/>
              <a:t> - 1.3 – SMF ökad konkurrenskraft</a:t>
            </a:r>
            <a:br>
              <a:rPr lang="sv-SE" sz="1800" spc="-10" dirty="0"/>
            </a:br>
            <a:r>
              <a:rPr lang="sv-SE" sz="1800" spc="-10" dirty="0"/>
              <a:t> - 1.4 – Styrning smart specialisering</a:t>
            </a:r>
            <a:br>
              <a:rPr lang="sv-SE" sz="1800" spc="-10" dirty="0"/>
            </a:br>
            <a:r>
              <a:rPr lang="sv-SE" sz="1800" spc="-10" dirty="0"/>
              <a:t> - 1.5 – Digitalisering – Bredband</a:t>
            </a:r>
          </a:p>
          <a:p>
            <a:r>
              <a:rPr lang="sv-SE" sz="1800" spc="-10" dirty="0"/>
              <a:t>PO 2 (Politiskt område 2)</a:t>
            </a:r>
            <a:br>
              <a:rPr lang="sv-SE" sz="1800" spc="-10" dirty="0"/>
            </a:br>
            <a:r>
              <a:rPr lang="sv-SE" sz="1800" spc="-10" dirty="0"/>
              <a:t> -2.2 – Förnybar energi</a:t>
            </a:r>
            <a:br>
              <a:rPr lang="sv-SE" sz="1800" spc="-10" dirty="0">
                <a:solidFill>
                  <a:srgbClr val="00B050"/>
                </a:solidFill>
              </a:rPr>
            </a:br>
            <a:r>
              <a:rPr lang="sv-SE" sz="1800" spc="-10" dirty="0">
                <a:solidFill>
                  <a:srgbClr val="00B050"/>
                </a:solidFill>
              </a:rPr>
              <a:t> </a:t>
            </a:r>
            <a:r>
              <a:rPr lang="sv-SE" sz="1800" spc="-10" dirty="0"/>
              <a:t>-2.6 – Cirkulär ekonomi</a:t>
            </a:r>
          </a:p>
          <a:p>
            <a:r>
              <a:rPr lang="sv-SE" sz="1800" spc="-10" dirty="0"/>
              <a:t>PO 3 (Politiskt område 3)</a:t>
            </a:r>
            <a:br>
              <a:rPr lang="sv-SE" sz="1800" spc="-10" dirty="0">
                <a:solidFill>
                  <a:srgbClr val="00B050"/>
                </a:solidFill>
              </a:rPr>
            </a:br>
            <a:r>
              <a:rPr lang="sv-SE" sz="1800" spc="-10" dirty="0">
                <a:solidFill>
                  <a:srgbClr val="00B050"/>
                </a:solidFill>
              </a:rPr>
              <a:t> </a:t>
            </a:r>
            <a:r>
              <a:rPr lang="sv-SE" sz="1800" spc="-10" dirty="0"/>
              <a:t>-3.1 – Transportinfrastruktur – Mittbanan </a:t>
            </a:r>
            <a:endParaRPr lang="sv-SE" sz="1800" dirty="0"/>
          </a:p>
          <a:p>
            <a:pPr marL="0" indent="0">
              <a:buNone/>
            </a:pPr>
            <a:r>
              <a:rPr lang="sv-SE" sz="1800" dirty="0"/>
              <a:t>Mer information finns på vår webb: </a:t>
            </a:r>
            <a:br>
              <a:rPr lang="sv-SE" sz="1800" dirty="0"/>
            </a:br>
            <a:r>
              <a:rPr lang="sv-SE" sz="1800" dirty="0">
                <a:hlinkClick r:id="rId3"/>
              </a:rPr>
              <a:t>Utlysningar - Tillväxtverket (tillvaxtverket.se)</a:t>
            </a:r>
            <a:endParaRPr lang="sv-SE" sz="1800" dirty="0"/>
          </a:p>
          <a:p>
            <a:pPr>
              <a:lnSpc>
                <a:spcPct val="90000"/>
              </a:lnSpc>
            </a:pPr>
            <a:endParaRPr lang="sv-SE" sz="1200" dirty="0">
              <a:cs typeface="Calibri Light" panose="020F0302020204030204" pitchFamily="34" charset="0"/>
            </a:endParaRPr>
          </a:p>
        </p:txBody>
      </p:sp>
      <p:pic>
        <p:nvPicPr>
          <p:cNvPr id="7" name="Platshållare för bild 6">
            <a:extLst>
              <a:ext uri="{FF2B5EF4-FFF2-40B4-BE49-F238E27FC236}">
                <a16:creationId xmlns:a16="http://schemas.microsoft.com/office/drawing/2014/main" id="{3A3A3722-860D-FD86-8DED-28116F799E04}"/>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20859" r="20859"/>
          <a:stretch>
            <a:fillRect/>
          </a:stretch>
        </p:blipFill>
        <p:spPr/>
      </p:pic>
    </p:spTree>
    <p:extLst>
      <p:ext uri="{BB962C8B-B14F-4D97-AF65-F5344CB8AC3E}">
        <p14:creationId xmlns:p14="http://schemas.microsoft.com/office/powerpoint/2010/main" val="1097009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6BD775-D4C4-CF3B-3984-60892A01F37E}"/>
              </a:ext>
            </a:extLst>
          </p:cNvPr>
          <p:cNvSpPr>
            <a:spLocks noGrp="1"/>
          </p:cNvSpPr>
          <p:nvPr>
            <p:ph type="title"/>
          </p:nvPr>
        </p:nvSpPr>
        <p:spPr/>
        <p:txBody>
          <a:bodyPr/>
          <a:lstStyle/>
          <a:p>
            <a:r>
              <a:rPr lang="sv-SE" sz="3200" dirty="0"/>
              <a:t>4a. Hållbarhet</a:t>
            </a:r>
          </a:p>
        </p:txBody>
      </p:sp>
      <p:sp>
        <p:nvSpPr>
          <p:cNvPr id="3" name="Platshållare för text 2">
            <a:extLst>
              <a:ext uri="{FF2B5EF4-FFF2-40B4-BE49-F238E27FC236}">
                <a16:creationId xmlns:a16="http://schemas.microsoft.com/office/drawing/2014/main" id="{FDA60E6E-33BE-75FE-9D05-555D9073CCD5}"/>
              </a:ext>
            </a:extLst>
          </p:cNvPr>
          <p:cNvSpPr>
            <a:spLocks noGrp="1"/>
          </p:cNvSpPr>
          <p:nvPr>
            <p:ph type="body" sz="quarter" idx="15"/>
          </p:nvPr>
        </p:nvSpPr>
        <p:spPr/>
        <p:txBody>
          <a:bodyPr/>
          <a:lstStyle/>
          <a:p>
            <a:r>
              <a:rPr lang="sv-SE" dirty="0"/>
              <a:t>Tillväxtverket definierar hållbarhet utifrån tre komponenter:</a:t>
            </a:r>
          </a:p>
          <a:p>
            <a:endParaRPr lang="sv-SE" dirty="0"/>
          </a:p>
          <a:p>
            <a:endParaRPr lang="sv-SE" dirty="0"/>
          </a:p>
          <a:p>
            <a:endParaRPr lang="sv-SE" dirty="0"/>
          </a:p>
        </p:txBody>
      </p:sp>
      <p:sp>
        <p:nvSpPr>
          <p:cNvPr id="4" name="Platshållare för innehåll 3">
            <a:extLst>
              <a:ext uri="{FF2B5EF4-FFF2-40B4-BE49-F238E27FC236}">
                <a16:creationId xmlns:a16="http://schemas.microsoft.com/office/drawing/2014/main" id="{B6F1EBEE-BFED-2DD1-D39F-D980C7FE45CE}"/>
              </a:ext>
            </a:extLst>
          </p:cNvPr>
          <p:cNvSpPr>
            <a:spLocks noGrp="1"/>
          </p:cNvSpPr>
          <p:nvPr>
            <p:ph sz="quarter" idx="16"/>
          </p:nvPr>
        </p:nvSpPr>
        <p:spPr>
          <a:xfrm>
            <a:off x="981528" y="1776538"/>
            <a:ext cx="6766785" cy="4828543"/>
          </a:xfrm>
        </p:spPr>
        <p:txBody>
          <a:bodyPr/>
          <a:lstStyle/>
          <a:p>
            <a:r>
              <a:rPr lang="sv-SE" dirty="0"/>
              <a:t>Social hållbarhet</a:t>
            </a:r>
          </a:p>
          <a:p>
            <a:r>
              <a:rPr lang="sv-SE" dirty="0"/>
              <a:t>Ekologisk hållbarhet</a:t>
            </a:r>
          </a:p>
          <a:p>
            <a:r>
              <a:rPr lang="sv-SE" dirty="0"/>
              <a:t>Ekonomisk hållbarhet</a:t>
            </a:r>
          </a:p>
          <a:p>
            <a:pPr marL="0" indent="0">
              <a:buNone/>
            </a:pPr>
            <a:r>
              <a:rPr lang="sv-SE" dirty="0"/>
              <a:t>När de tre komponenterna inkluderas samtidigt så samspelar och stödjer de varandra, vilket bidrar till hållbar utveckling.</a:t>
            </a:r>
          </a:p>
          <a:p>
            <a:pPr marL="0" indent="0">
              <a:buNone/>
            </a:pPr>
            <a:endParaRPr lang="sv-SE" dirty="0"/>
          </a:p>
          <a:p>
            <a:pPr marL="0" indent="0">
              <a:buNone/>
            </a:pPr>
            <a:endParaRPr lang="sv-SE" dirty="0"/>
          </a:p>
          <a:p>
            <a:endParaRPr lang="sv-SE" dirty="0"/>
          </a:p>
        </p:txBody>
      </p:sp>
      <p:pic>
        <p:nvPicPr>
          <p:cNvPr id="5" name="Platshållare för bild 8">
            <a:extLst>
              <a:ext uri="{FF2B5EF4-FFF2-40B4-BE49-F238E27FC236}">
                <a16:creationId xmlns:a16="http://schemas.microsoft.com/office/drawing/2014/main" id="{ACE4E4E7-8813-67E0-B6A0-3DC55EED164B}"/>
              </a:ext>
            </a:extLst>
          </p:cNvPr>
          <p:cNvPicPr>
            <a:picLocks noChangeAspect="1"/>
          </p:cNvPicPr>
          <p:nvPr/>
        </p:nvPicPr>
        <p:blipFill>
          <a:blip r:embed="rId3">
            <a:extLst>
              <a:ext uri="{28A0092B-C50C-407E-A947-70E740481C1C}">
                <a14:useLocalDpi xmlns:a14="http://schemas.microsoft.com/office/drawing/2010/main" val="0"/>
              </a:ext>
            </a:extLst>
          </a:blip>
          <a:srcRect l="22544" r="22544"/>
          <a:stretch>
            <a:fillRect/>
          </a:stretch>
        </p:blipFill>
        <p:spPr>
          <a:xfrm>
            <a:off x="8066915" y="1776538"/>
            <a:ext cx="3348475" cy="3832890"/>
          </a:xfrm>
          <a:prstGeom prst="rect">
            <a:avLst/>
          </a:prstGeom>
        </p:spPr>
      </p:pic>
    </p:spTree>
    <p:extLst>
      <p:ext uri="{BB962C8B-B14F-4D97-AF65-F5344CB8AC3E}">
        <p14:creationId xmlns:p14="http://schemas.microsoft.com/office/powerpoint/2010/main" val="3271270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6BD775-D4C4-CF3B-3984-60892A01F37E}"/>
              </a:ext>
            </a:extLst>
          </p:cNvPr>
          <p:cNvSpPr>
            <a:spLocks noGrp="1"/>
          </p:cNvSpPr>
          <p:nvPr>
            <p:ph type="title"/>
          </p:nvPr>
        </p:nvSpPr>
        <p:spPr/>
        <p:txBody>
          <a:bodyPr/>
          <a:lstStyle/>
          <a:p>
            <a:r>
              <a:rPr lang="sv-SE" sz="3200" dirty="0"/>
              <a:t>4b. Agenda 2030</a:t>
            </a:r>
          </a:p>
        </p:txBody>
      </p:sp>
      <p:sp>
        <p:nvSpPr>
          <p:cNvPr id="4" name="Platshållare för innehåll 3">
            <a:extLst>
              <a:ext uri="{FF2B5EF4-FFF2-40B4-BE49-F238E27FC236}">
                <a16:creationId xmlns:a16="http://schemas.microsoft.com/office/drawing/2014/main" id="{B6F1EBEE-BFED-2DD1-D39F-D980C7FE45CE}"/>
              </a:ext>
            </a:extLst>
          </p:cNvPr>
          <p:cNvSpPr>
            <a:spLocks noGrp="1"/>
          </p:cNvSpPr>
          <p:nvPr>
            <p:ph sz="quarter" idx="16"/>
          </p:nvPr>
        </p:nvSpPr>
        <p:spPr>
          <a:xfrm>
            <a:off x="605694" y="1980096"/>
            <a:ext cx="6910777" cy="4793820"/>
          </a:xfrm>
        </p:spPr>
        <p:txBody>
          <a:bodyPr/>
          <a:lstStyle/>
          <a:p>
            <a:pPr marL="0" indent="0">
              <a:buNone/>
            </a:pPr>
            <a:r>
              <a:rPr lang="sv-SE" sz="2400" dirty="0">
                <a:solidFill>
                  <a:srgbClr val="000000"/>
                </a:solidFill>
                <a:latin typeface="+mj-lt"/>
              </a:rPr>
              <a:t>Visa att din lösningen är hållbar via koppling till Agenda 2030</a:t>
            </a:r>
          </a:p>
          <a:p>
            <a:r>
              <a:rPr lang="sv-SE" sz="2400" dirty="0">
                <a:solidFill>
                  <a:srgbClr val="000000"/>
                </a:solidFill>
                <a:latin typeface="+mj-lt"/>
              </a:rPr>
              <a:t>Varje program har pekat ut vilka globala mål som respektive utlysning </a:t>
            </a:r>
            <a:r>
              <a:rPr lang="sv-SE" sz="2400" u="sng" dirty="0">
                <a:solidFill>
                  <a:srgbClr val="000000"/>
                </a:solidFill>
                <a:latin typeface="+mj-lt"/>
              </a:rPr>
              <a:t>särskilt </a:t>
            </a:r>
            <a:r>
              <a:rPr lang="sv-SE" sz="2400" dirty="0">
                <a:solidFill>
                  <a:srgbClr val="000000"/>
                </a:solidFill>
                <a:latin typeface="+mj-lt"/>
              </a:rPr>
              <a:t>bidrar till. </a:t>
            </a:r>
          </a:p>
          <a:p>
            <a:r>
              <a:rPr lang="sv-SE" sz="2400" dirty="0">
                <a:solidFill>
                  <a:srgbClr val="000000"/>
                </a:solidFill>
                <a:latin typeface="+mj-lt"/>
              </a:rPr>
              <a:t>Målen är integrerade och odelbara och omfattar samtliga tre dimensioner av hållbar utveckling: den sociala, den ekologiska och den ekonomiska.</a:t>
            </a:r>
            <a:r>
              <a:rPr lang="sv-SE" sz="2400" dirty="0">
                <a:latin typeface="+mj-lt"/>
              </a:rPr>
              <a:t> </a:t>
            </a:r>
          </a:p>
          <a:p>
            <a:r>
              <a:rPr lang="sv-SE" sz="2400" dirty="0">
                <a:latin typeface="+mj-lt"/>
              </a:rPr>
              <a:t>I ansökan ska sökande beskriva vilken nytta projektet kommer att ha för det specifika globala målet och vilka eventuella </a:t>
            </a:r>
            <a:r>
              <a:rPr lang="sv-SE" sz="2400" dirty="0">
                <a:highlight>
                  <a:srgbClr val="FFFF00"/>
                </a:highlight>
                <a:latin typeface="+mj-lt"/>
              </a:rPr>
              <a:t>målkonflikter</a:t>
            </a:r>
            <a:r>
              <a:rPr lang="sv-SE" sz="2400" dirty="0">
                <a:latin typeface="+mj-lt"/>
              </a:rPr>
              <a:t> man kan identifiera. </a:t>
            </a:r>
          </a:p>
          <a:p>
            <a:pPr marL="0" indent="0">
              <a:buNone/>
            </a:pPr>
            <a:endParaRPr lang="sv-SE" dirty="0"/>
          </a:p>
          <a:p>
            <a:pPr marL="0" indent="0">
              <a:buNone/>
            </a:pPr>
            <a:endParaRPr lang="sv-SE" dirty="0"/>
          </a:p>
        </p:txBody>
      </p:sp>
      <p:sp>
        <p:nvSpPr>
          <p:cNvPr id="3" name="textruta 2">
            <a:extLst>
              <a:ext uri="{FF2B5EF4-FFF2-40B4-BE49-F238E27FC236}">
                <a16:creationId xmlns:a16="http://schemas.microsoft.com/office/drawing/2014/main" id="{D02F5B85-7555-73E4-76EB-665815284694}"/>
              </a:ext>
            </a:extLst>
          </p:cNvPr>
          <p:cNvSpPr txBox="1"/>
          <p:nvPr/>
        </p:nvSpPr>
        <p:spPr>
          <a:xfrm>
            <a:off x="7516471" y="840600"/>
            <a:ext cx="3112607" cy="5078313"/>
          </a:xfrm>
          <a:prstGeom prst="rect">
            <a:avLst/>
          </a:prstGeom>
          <a:noFill/>
          <a:ln w="22225" cap="rnd" cmpd="thickThin">
            <a:solidFill>
              <a:srgbClr val="C00000"/>
            </a:solidFill>
            <a:prstDash val="sysDash"/>
            <a:bevel/>
          </a:ln>
        </p:spPr>
        <p:txBody>
          <a:bodyPr wrap="square" rtlCol="0">
            <a:spAutoFit/>
          </a:bodyPr>
          <a:lstStyle/>
          <a:p>
            <a:br>
              <a:rPr lang="sv-SE" b="1" dirty="0"/>
            </a:br>
            <a:r>
              <a:rPr lang="sv-SE" b="1" dirty="0"/>
              <a:t>Programperiod 2021-2027, Mellersta Norrland: </a:t>
            </a:r>
          </a:p>
          <a:p>
            <a:endParaRPr lang="sv-SE" dirty="0"/>
          </a:p>
          <a:p>
            <a:pPr marL="285750" indent="-285750">
              <a:buFont typeface="Arial" panose="020B0604020202020204" pitchFamily="34" charset="0"/>
              <a:buChar char="•"/>
            </a:pPr>
            <a:r>
              <a:rPr lang="sv-SE" dirty="0"/>
              <a:t>Globalt mål 7: Hållbar energi för alla </a:t>
            </a:r>
            <a:br>
              <a:rPr lang="sv-SE" dirty="0"/>
            </a:br>
            <a:r>
              <a:rPr lang="sv-SE" dirty="0"/>
              <a:t>(Specifikt mål: 2.2)</a:t>
            </a:r>
            <a:br>
              <a:rPr lang="sv-SE" dirty="0"/>
            </a:br>
            <a:endParaRPr lang="sv-SE" dirty="0"/>
          </a:p>
          <a:p>
            <a:pPr marL="285750" indent="-285750">
              <a:buFont typeface="Arial" panose="020B0604020202020204" pitchFamily="34" charset="0"/>
              <a:buChar char="•"/>
            </a:pPr>
            <a:r>
              <a:rPr lang="sv-SE" dirty="0"/>
              <a:t>Globalt mål 9: Hållbar industri, innovationer och infrastruktur </a:t>
            </a:r>
            <a:br>
              <a:rPr lang="sv-SE" dirty="0"/>
            </a:br>
            <a:r>
              <a:rPr lang="sv-SE" dirty="0"/>
              <a:t>(Specifika mål: 1.1, 1.3, 1.4, 1.5, 3.1)</a:t>
            </a:r>
            <a:br>
              <a:rPr lang="sv-SE" dirty="0"/>
            </a:br>
            <a:endParaRPr lang="sv-SE" dirty="0"/>
          </a:p>
          <a:p>
            <a:pPr marL="285750" indent="-285750">
              <a:buFont typeface="Arial" panose="020B0604020202020204" pitchFamily="34" charset="0"/>
              <a:buChar char="•"/>
            </a:pPr>
            <a:r>
              <a:rPr lang="sv-SE" dirty="0"/>
              <a:t>Globalt mål 12: Hållbar konsumtion och produktion</a:t>
            </a:r>
            <a:br>
              <a:rPr lang="sv-SE" dirty="0"/>
            </a:br>
            <a:r>
              <a:rPr lang="sv-SE" dirty="0"/>
              <a:t>(Specifikt mål: 2.6)</a:t>
            </a:r>
          </a:p>
          <a:p>
            <a:endParaRPr lang="sv-SE" dirty="0"/>
          </a:p>
        </p:txBody>
      </p:sp>
      <p:pic>
        <p:nvPicPr>
          <p:cNvPr id="6" name="Picture 6" descr="17 globala mål för hållbar utveckling">
            <a:extLst>
              <a:ext uri="{FF2B5EF4-FFF2-40B4-BE49-F238E27FC236}">
                <a16:creationId xmlns:a16="http://schemas.microsoft.com/office/drawing/2014/main" id="{394C80F1-9277-599B-80CA-D34B58420E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124" r="83806" b="39393"/>
          <a:stretch/>
        </p:blipFill>
        <p:spPr bwMode="auto">
          <a:xfrm>
            <a:off x="10706241" y="860097"/>
            <a:ext cx="1261623" cy="13673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17 globala mål för hållbar utveckling">
            <a:extLst>
              <a:ext uri="{FF2B5EF4-FFF2-40B4-BE49-F238E27FC236}">
                <a16:creationId xmlns:a16="http://schemas.microsoft.com/office/drawing/2014/main" id="{AC8A23EC-AF48-8BBA-DBE0-755F964BAA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634" t="33124" r="50680" b="34411"/>
          <a:stretch/>
        </p:blipFill>
        <p:spPr bwMode="auto">
          <a:xfrm>
            <a:off x="10745815" y="2264724"/>
            <a:ext cx="1222049" cy="16151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17 globala mål för hållbar utveckling">
            <a:extLst>
              <a:ext uri="{FF2B5EF4-FFF2-40B4-BE49-F238E27FC236}">
                <a16:creationId xmlns:a16="http://schemas.microsoft.com/office/drawing/2014/main" id="{18D60908-B87F-EA89-FD8B-8FAC7269D6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805" t="32093" r="508" b="33725"/>
          <a:stretch/>
        </p:blipFill>
        <p:spPr bwMode="auto">
          <a:xfrm>
            <a:off x="10746384" y="3921114"/>
            <a:ext cx="1222049" cy="17006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17 globala mål för hållbar utveckling">
            <a:extLst>
              <a:ext uri="{FF2B5EF4-FFF2-40B4-BE49-F238E27FC236}">
                <a16:creationId xmlns:a16="http://schemas.microsoft.com/office/drawing/2014/main" id="{ADBBDBAF-0819-089B-519F-E71CAC2F98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324" t="67478"/>
          <a:stretch/>
        </p:blipFill>
        <p:spPr bwMode="auto">
          <a:xfrm>
            <a:off x="4238715" y="239282"/>
            <a:ext cx="1299208" cy="1618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20700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89f8113-33fc-4f08-ac4c-aa95d08c1781" xsi:nil="true"/>
    <lcf76f155ced4ddcb4097134ff3c332f xmlns="ebccde7f-0da5-4d8e-ae18-2b13862caf0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DCD23847501AD74FAD90959C5C60969F" ma:contentTypeVersion="16" ma:contentTypeDescription="Skapa ett nytt dokument." ma:contentTypeScope="" ma:versionID="1dde5ebbcd0f81599757bc5f747ec4e1">
  <xsd:schema xmlns:xsd="http://www.w3.org/2001/XMLSchema" xmlns:xs="http://www.w3.org/2001/XMLSchema" xmlns:p="http://schemas.microsoft.com/office/2006/metadata/properties" xmlns:ns2="ebccde7f-0da5-4d8e-ae18-2b13862caf0f" xmlns:ns3="189f8113-33fc-4f08-ac4c-aa95d08c1781" targetNamespace="http://schemas.microsoft.com/office/2006/metadata/properties" ma:root="true" ma:fieldsID="50b64a4921d73791809c91068a955736" ns2:_="" ns3:_="">
    <xsd:import namespace="ebccde7f-0da5-4d8e-ae18-2b13862caf0f"/>
    <xsd:import namespace="189f8113-33fc-4f08-ac4c-aa95d08c178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ccde7f-0da5-4d8e-ae18-2b13862caf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Bildmarkeringar" ma:readOnly="false" ma:fieldId="{5cf76f15-5ced-4ddc-b409-7134ff3c332f}" ma:taxonomyMulti="true" ma:sspId="5266c946-7c34-4fe5-b12c-547d0acdd36b"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89f8113-33fc-4f08-ac4c-aa95d08c1781" elementFormDefault="qualified">
    <xsd:import namespace="http://schemas.microsoft.com/office/2006/documentManagement/types"/>
    <xsd:import namespace="http://schemas.microsoft.com/office/infopath/2007/PartnerControls"/>
    <xsd:element name="SharedWithUsers" ma:index="17"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at med information" ma:internalName="SharedWithDetails" ma:readOnly="true">
      <xsd:simpleType>
        <xsd:restriction base="dms:Note">
          <xsd:maxLength value="255"/>
        </xsd:restriction>
      </xsd:simpleType>
    </xsd:element>
    <xsd:element name="TaxCatchAll" ma:index="21" nillable="true" ma:displayName="Taxonomy Catch All Column" ma:hidden="true" ma:list="{5c75410c-76f9-4f14-be54-c724f4087d09}" ma:internalName="TaxCatchAll" ma:showField="CatchAllData" ma:web="189f8113-33fc-4f08-ac4c-aa95d08c17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32BEF9-AB49-4651-9DE6-3EC1F7576C23}">
  <ds:schemaRefs>
    <ds:schemaRef ds:uri="http://schemas.microsoft.com/sharepoint/v3/contenttype/forms"/>
  </ds:schemaRefs>
</ds:datastoreItem>
</file>

<file path=customXml/itemProps2.xml><?xml version="1.0" encoding="utf-8"?>
<ds:datastoreItem xmlns:ds="http://schemas.openxmlformats.org/officeDocument/2006/customXml" ds:itemID="{965B37BC-14FF-480F-84C6-CC69CC96B011}">
  <ds:schemaRefs>
    <ds:schemaRef ds:uri="http://schemas.microsoft.com/office/2006/metadata/properties"/>
    <ds:schemaRef ds:uri="http://schemas.microsoft.com/office/infopath/2007/PartnerControls"/>
    <ds:schemaRef ds:uri="189f8113-33fc-4f08-ac4c-aa95d08c1781"/>
    <ds:schemaRef ds:uri="ebccde7f-0da5-4d8e-ae18-2b13862caf0f"/>
  </ds:schemaRefs>
</ds:datastoreItem>
</file>

<file path=customXml/itemProps3.xml><?xml version="1.0" encoding="utf-8"?>
<ds:datastoreItem xmlns:ds="http://schemas.openxmlformats.org/officeDocument/2006/customXml" ds:itemID="{78DE2DC3-266A-43DE-B374-5690FF85B6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ccde7f-0da5-4d8e-ae18-2b13862caf0f"/>
    <ds:schemaRef ds:uri="189f8113-33fc-4f08-ac4c-aa95d08c17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1402</TotalTime>
  <Words>1658</Words>
  <Application>Microsoft Office PowerPoint</Application>
  <PresentationFormat>Bredbild</PresentationFormat>
  <Paragraphs>183</Paragraphs>
  <Slides>21</Slides>
  <Notes>17</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21</vt:i4>
      </vt:variant>
    </vt:vector>
  </HeadingPairs>
  <TitlesOfParts>
    <vt:vector size="27" baseType="lpstr">
      <vt:lpstr>Arial</vt:lpstr>
      <vt:lpstr>Calibri</vt:lpstr>
      <vt:lpstr>Calibri Light</vt:lpstr>
      <vt:lpstr>Cambria</vt:lpstr>
      <vt:lpstr>Times New Roman</vt:lpstr>
      <vt:lpstr>Office-tema</vt:lpstr>
      <vt:lpstr>Europeiska regionala utvecklingsfonden </vt:lpstr>
      <vt:lpstr>Prioriteringar, politiskt mål och specifikt mål</vt:lpstr>
      <vt:lpstr>PowerPoint-presentation</vt:lpstr>
      <vt:lpstr>Europeiska Regionala Utvecklingsfonden</vt:lpstr>
      <vt:lpstr>1. Lösningen – Resultatkedjan och Förändringsteorin</vt:lpstr>
      <vt:lpstr>2. Regionala strategier, omvärldsbevakning och samverkan</vt:lpstr>
      <vt:lpstr> 3. Utlysningar – vilken passar dig?</vt:lpstr>
      <vt:lpstr>4a. Hållbarhet</vt:lpstr>
      <vt:lpstr>4b. Agenda 2030</vt:lpstr>
      <vt:lpstr>4c. Hållbarhetsanalys</vt:lpstr>
      <vt:lpstr>4d. Kvalitetskriterier</vt:lpstr>
      <vt:lpstr> 5. Aktiviteter</vt:lpstr>
      <vt:lpstr>6. Organisation</vt:lpstr>
      <vt:lpstr>7. Statsstöd</vt:lpstr>
      <vt:lpstr>8. Budget och finansiering</vt:lpstr>
      <vt:lpstr>9. Indikatorer </vt:lpstr>
      <vt:lpstr>10. Projektutvärdering</vt:lpstr>
      <vt:lpstr>11. Resultatspridning  </vt:lpstr>
      <vt:lpstr>12. Bestående resultat efter projektet </vt:lpstr>
      <vt:lpstr>Frågor, funderingar eller reflektioner?</vt:lpstr>
      <vt:lpstr> Handläggarna: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Europeiska regionala utvecklingsfonden</dc:title>
  <dc:creator>Erik Strindlund</dc:creator>
  <cp:lastModifiedBy>Lena Henriksson</cp:lastModifiedBy>
  <cp:revision>6</cp:revision>
  <dcterms:created xsi:type="dcterms:W3CDTF">2023-01-19T08:26:16Z</dcterms:created>
  <dcterms:modified xsi:type="dcterms:W3CDTF">2023-03-27T09:16:35Z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0x010100DCD23847501AD74FAD90959C5C60969F</vt:lpwstr>
  </property>
</Properties>
</file>