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7"/>
  </p:notesMasterIdLst>
  <p:sldIdLst>
    <p:sldId id="295" r:id="rId6"/>
    <p:sldId id="3466" r:id="rId7"/>
    <p:sldId id="296" r:id="rId8"/>
    <p:sldId id="3454" r:id="rId9"/>
    <p:sldId id="3456" r:id="rId10"/>
    <p:sldId id="3453" r:id="rId11"/>
    <p:sldId id="3457" r:id="rId12"/>
    <p:sldId id="297" r:id="rId13"/>
    <p:sldId id="3459" r:id="rId14"/>
    <p:sldId id="279" r:id="rId15"/>
    <p:sldId id="280" r:id="rId16"/>
    <p:sldId id="264" r:id="rId17"/>
    <p:sldId id="270" r:id="rId18"/>
    <p:sldId id="284" r:id="rId19"/>
    <p:sldId id="285" r:id="rId20"/>
    <p:sldId id="286" r:id="rId21"/>
    <p:sldId id="3427" r:id="rId22"/>
    <p:sldId id="3428" r:id="rId23"/>
    <p:sldId id="3446" r:id="rId24"/>
    <p:sldId id="3442" r:id="rId25"/>
    <p:sldId id="307" r:id="rId2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ansen, Helmik Slora" initials="KHS" lastIdx="1" clrIdx="0">
    <p:extLst>
      <p:ext uri="{19B8F6BF-5375-455C-9EA6-DF929625EA0E}">
        <p15:presenceInfo xmlns:p15="http://schemas.microsoft.com/office/powerpoint/2012/main" userId="S::helmik.slora.kristiansen@innlandetfylke.no::4db6cff0-d08d-42b5-a535-d5387d6d0b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62888" autoAdjust="0"/>
  </p:normalViewPr>
  <p:slideViewPr>
    <p:cSldViewPr snapToGrid="0">
      <p:cViewPr varScale="1">
        <p:scale>
          <a:sx n="64" d="100"/>
          <a:sy n="64" d="100"/>
        </p:scale>
        <p:origin x="1296" y="7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BB734-8651-48F8-AD04-0168CB10E133}" type="datetimeFigureOut">
              <a:rPr lang="sv-SE" smtClean="0"/>
              <a:t>2023-03-27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F93788-2FD9-41F7-898C-E74C0A40D25F}" type="slidenum">
              <a:rPr lang="sv-SE" smtClean="0"/>
              <a:t>‹#›</a:t>
            </a:fld>
            <a:endParaRPr lang="sv-SE"/>
          </a:p>
        </p:txBody>
      </p:sp>
    </p:spTree>
    <p:extLst>
      <p:ext uri="{BB962C8B-B14F-4D97-AF65-F5344CB8AC3E}">
        <p14:creationId xmlns:p14="http://schemas.microsoft.com/office/powerpoint/2010/main" val="1026829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Rreducera mentala och praktiska gränshinder mellan Sverige och Norge, sudda ut gränsen och skapa mervärden för alla som bor och verkar här. Går igenom prioriteringar och specifika mål och lite om nyheter o förändringar i nya programmet</a:t>
            </a:r>
          </a:p>
          <a:p>
            <a:endParaRPr lang="nb-NO" dirty="0"/>
          </a:p>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2E3FF-2E87-4281-B916-63452D7F1F06}"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0927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Spec.mål: </a:t>
            </a:r>
            <a:r>
              <a:rPr lang="sv-SE" sz="1200" dirty="0">
                <a:solidFill>
                  <a:schemeClr val="bg1">
                    <a:lumMod val="95000"/>
                  </a:schemeClr>
                </a:solidFill>
                <a:effectLst/>
                <a:latin typeface="Segoe UI" panose="020B0502040204020203" pitchFamily="34" charset="0"/>
              </a:rPr>
              <a:t>Gränsöverskridande arbetsmarknad</a:t>
            </a:r>
            <a:endParaRPr lang="sv-SE" sz="900" dirty="0">
              <a:solidFill>
                <a:schemeClr val="bg1">
                  <a:lumMod val="95000"/>
                </a:schemeClr>
              </a:solidFill>
              <a:effectLst/>
              <a:latin typeface="Arial" panose="020B0604020202020204" pitchFamily="34" charset="0"/>
            </a:endParaRPr>
          </a:p>
          <a:p>
            <a:r>
              <a:rPr lang="sv-SE" b="1" i="1" dirty="0">
                <a:solidFill>
                  <a:srgbClr val="000000"/>
                </a:solidFill>
                <a:latin typeface="+mj-lt"/>
              </a:rPr>
              <a:t>Stärka arbetsmarknaden, förbättra tillgången till sysselsättning.</a:t>
            </a:r>
            <a:endParaRPr lang="nn-NO" b="1" dirty="0"/>
          </a:p>
        </p:txBody>
      </p:sp>
      <p:sp>
        <p:nvSpPr>
          <p:cNvPr id="4" name="Plassholder for lysbildenummer 3"/>
          <p:cNvSpPr>
            <a:spLocks noGrp="1"/>
          </p:cNvSpPr>
          <p:nvPr>
            <p:ph type="sldNum" sz="quarter" idx="5"/>
          </p:nvPr>
        </p:nvSpPr>
        <p:spPr/>
        <p:txBody>
          <a:bodyPr/>
          <a:lstStyle/>
          <a:p>
            <a:fld id="{E7F93788-2FD9-41F7-898C-E74C0A40D25F}" type="slidenum">
              <a:rPr lang="sv-SE" smtClean="0"/>
              <a:t>14</a:t>
            </a:fld>
            <a:endParaRPr lang="sv-SE"/>
          </a:p>
        </p:txBody>
      </p:sp>
    </p:spTree>
    <p:extLst>
      <p:ext uri="{BB962C8B-B14F-4D97-AF65-F5344CB8AC3E}">
        <p14:creationId xmlns:p14="http://schemas.microsoft.com/office/powerpoint/2010/main" val="1700296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Spec.mål</a:t>
            </a:r>
            <a:r>
              <a:rPr lang="sv-SE" dirty="0"/>
              <a:t>: </a:t>
            </a:r>
            <a:r>
              <a:rPr lang="sv-SE" b="1" dirty="0"/>
              <a:t>Utbildning och livslångt lärande</a:t>
            </a:r>
          </a:p>
          <a:p>
            <a:pPr algn="l"/>
            <a:r>
              <a:rPr lang="sv-SE" dirty="0"/>
              <a:t>Fler får möjlighet till kompetensutveckling, arbete och högre utbildning.</a:t>
            </a:r>
            <a:endParaRPr lang="sv-SE" dirty="0">
              <a:solidFill>
                <a:srgbClr val="000000"/>
              </a:solidFill>
            </a:endParaRPr>
          </a:p>
          <a:p>
            <a:pPr algn="l"/>
            <a:r>
              <a:rPr lang="sv-SE" b="0" i="0" dirty="0">
                <a:solidFill>
                  <a:srgbClr val="000000"/>
                </a:solidFill>
                <a:effectLst/>
              </a:rPr>
              <a:t>Färre flyttar från programområdet och andelen individer i utanförskap minskar.</a:t>
            </a:r>
            <a:endParaRPr lang="sv-SE" b="0" i="0" dirty="0">
              <a:solidFill>
                <a:srgbClr val="000000"/>
              </a:solidFill>
              <a:effectLst/>
              <a:latin typeface="+mj-lt"/>
            </a:endParaRPr>
          </a:p>
        </p:txBody>
      </p:sp>
      <p:sp>
        <p:nvSpPr>
          <p:cNvPr id="4" name="Platshållare för bildnummer 3"/>
          <p:cNvSpPr>
            <a:spLocks noGrp="1"/>
          </p:cNvSpPr>
          <p:nvPr>
            <p:ph type="sldNum" sz="quarter" idx="5"/>
          </p:nvPr>
        </p:nvSpPr>
        <p:spPr/>
        <p:txBody>
          <a:bodyPr/>
          <a:lstStyle/>
          <a:p>
            <a:fld id="{E7F93788-2FD9-41F7-898C-E74C0A40D25F}" type="slidenum">
              <a:rPr lang="sv-SE" smtClean="0"/>
              <a:t>15</a:t>
            </a:fld>
            <a:endParaRPr lang="sv-SE"/>
          </a:p>
        </p:txBody>
      </p:sp>
    </p:spTree>
    <p:extLst>
      <p:ext uri="{BB962C8B-B14F-4D97-AF65-F5344CB8AC3E}">
        <p14:creationId xmlns:p14="http://schemas.microsoft.com/office/powerpoint/2010/main" val="797043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t>
            </a:r>
          </a:p>
        </p:txBody>
      </p:sp>
      <p:sp>
        <p:nvSpPr>
          <p:cNvPr id="4" name="Platshållare för bildnummer 3"/>
          <p:cNvSpPr>
            <a:spLocks noGrp="1"/>
          </p:cNvSpPr>
          <p:nvPr>
            <p:ph type="sldNum" sz="quarter" idx="5"/>
          </p:nvPr>
        </p:nvSpPr>
        <p:spPr/>
        <p:txBody>
          <a:bodyPr/>
          <a:lstStyle/>
          <a:p>
            <a:fld id="{E7F93788-2FD9-41F7-898C-E74C0A40D25F}" type="slidenum">
              <a:rPr lang="sv-SE" smtClean="0"/>
              <a:t>16</a:t>
            </a:fld>
            <a:endParaRPr lang="sv-SE"/>
          </a:p>
        </p:txBody>
      </p:sp>
    </p:spTree>
    <p:extLst>
      <p:ext uri="{BB962C8B-B14F-4D97-AF65-F5344CB8AC3E}">
        <p14:creationId xmlns:p14="http://schemas.microsoft.com/office/powerpoint/2010/main" val="1730157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buFont typeface="Arial" panose="020B0604020202020204" pitchFamily="34" charset="0"/>
              <a:buNone/>
            </a:pPr>
            <a:r>
              <a:rPr lang="nn-NO" b="0" i="0" dirty="0">
                <a:solidFill>
                  <a:srgbClr val="000000"/>
                </a:solidFill>
                <a:effectLst/>
                <a:latin typeface="Roboto" panose="02000000000000000000" pitchFamily="2" charset="0"/>
              </a:rPr>
              <a:t>Kom till efter pandemin då de stängda gränserna fick påverkan på relationen mellan länderna. PTP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På lokal nivå kan föreningar, kommuner och företag hitta möjligheter att samarbeta och öka tilliten mellan varandra.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På regionalt nivå kan det handla om myndigheter som identifierar och eliminerar hinder för att ge gränsinvånarna möjligheter till att driva </a:t>
            </a:r>
            <a:r>
              <a:rPr kumimoji="0" lang="sv-SE" sz="1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utvecklingsarbete tillsammans över kommun-, region- och landsgränsen.</a:t>
            </a:r>
            <a:endParaRPr lang="nn-NO" b="0" i="0" dirty="0">
              <a:solidFill>
                <a:srgbClr val="000000"/>
              </a:solidFill>
              <a:effectLst/>
              <a:latin typeface="Roboto" panose="02000000000000000000" pitchFamily="2" charset="0"/>
            </a:endParaRPr>
          </a:p>
          <a:p>
            <a:pPr algn="l">
              <a:buFont typeface="Arial" panose="020B0604020202020204" pitchFamily="34" charset="0"/>
              <a:buNone/>
            </a:pPr>
            <a:r>
              <a:rPr lang="nn-NO" b="0" i="0" dirty="0">
                <a:solidFill>
                  <a:srgbClr val="000000"/>
                </a:solidFill>
                <a:effectLst/>
                <a:latin typeface="Roboto" panose="02000000000000000000" pitchFamily="2" charset="0"/>
              </a:rPr>
              <a:t>(Prosjekter som stimulerer til samarbeid mellom offentlige aktører på olika nivå, for å møte grenseregionale behov og utfordringer koblet til EUs Territorielle agenda.)</a:t>
            </a:r>
          </a:p>
          <a:p>
            <a:endParaRPr lang="nn-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14B0E-7B89-486F-B207-E0F52659F1F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5407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ea typeface="+mn-ea"/>
                <a:cs typeface="+mn-cs"/>
              </a:rPr>
              <a:t>Stärka det gränsöverskridande samarbetet.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ea typeface="+mn-ea"/>
                <a:cs typeface="+mn-cs"/>
              </a:rPr>
              <a:t>Effekter: Aktörer i gränsregionen etablerar nya samarbetsformer som bidrar till att knyta samman gränsregionens tätorter, näringslivsstruktur, turism, natur- och kulturarv, och skapar social trygghet.</a:t>
            </a:r>
          </a:p>
          <a:p>
            <a:endParaRPr lang="sv-SE" dirty="0"/>
          </a:p>
        </p:txBody>
      </p:sp>
      <p:sp>
        <p:nvSpPr>
          <p:cNvPr id="4" name="Platshållare för bildnummer 3"/>
          <p:cNvSpPr>
            <a:spLocks noGrp="1"/>
          </p:cNvSpPr>
          <p:nvPr>
            <p:ph type="sldNum" sz="quarter" idx="5"/>
          </p:nvPr>
        </p:nvSpPr>
        <p:spPr/>
        <p:txBody>
          <a:bodyPr/>
          <a:lstStyle/>
          <a:p>
            <a:fld id="{E7F93788-2FD9-41F7-898C-E74C0A40D25F}" type="slidenum">
              <a:rPr lang="sv-SE" smtClean="0"/>
              <a:t>18</a:t>
            </a:fld>
            <a:endParaRPr lang="sv-SE"/>
          </a:p>
        </p:txBody>
      </p:sp>
    </p:spTree>
    <p:extLst>
      <p:ext uri="{BB962C8B-B14F-4D97-AF65-F5344CB8AC3E}">
        <p14:creationId xmlns:p14="http://schemas.microsoft.com/office/powerpoint/2010/main" val="1599330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*Det vanliga har varit att redovisa faktiska kostnader men nu har programmet</a:t>
            </a:r>
            <a:r>
              <a:rPr lang="sv-SE" b="1" dirty="0"/>
              <a:t> infört förenklade redovisningsalternativ.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Klumpsumma: </a:t>
            </a:r>
            <a:r>
              <a:rPr lang="sv-SE" dirty="0"/>
              <a:t>Om förstudie eller ett småskaligt projekt. Inga kostnader redovisas, men viktigt att leverera det som framgår av bifallsbeslutet.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200" b="1" dirty="0"/>
              <a:t>+40% metoden: </a:t>
            </a:r>
            <a:r>
              <a:rPr lang="nb-NO" altLang="nb-NO" sz="1200" b="0" dirty="0"/>
              <a:t>Personalintensivt projekt.</a:t>
            </a:r>
            <a:r>
              <a:rPr lang="nb-NO" altLang="nb-NO" sz="1200" b="1" dirty="0"/>
              <a:t> </a:t>
            </a:r>
            <a:r>
              <a:rPr lang="sv-SE" dirty="0"/>
              <a:t>Projekt där övriga kostnader inte överstiger 40% av de totala kostnaderna. </a:t>
            </a:r>
            <a:r>
              <a:rPr lang="sv-SE" b="0" dirty="0"/>
              <a:t>Bara redovisa personalkostnader.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Viktigt att rapportering korrelerar med den norska sidan.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(Enhetskostnader </a:t>
            </a:r>
            <a:r>
              <a:rPr lang="sv-SE" sz="1800" dirty="0">
                <a:effectLst/>
                <a:latin typeface="Calibri" panose="020F0502020204030204" pitchFamily="34" charset="0"/>
              </a:rPr>
              <a:t>Bruttolönen, ink. </a:t>
            </a:r>
            <a:r>
              <a:rPr lang="sv-SE" sz="1800" dirty="0" err="1">
                <a:effectLst/>
                <a:latin typeface="Calibri" panose="020F0502020204030204" pitchFamily="34" charset="0"/>
              </a:rPr>
              <a:t>ev</a:t>
            </a:r>
            <a:r>
              <a:rPr lang="sv-SE" sz="1800" dirty="0">
                <a:effectLst/>
                <a:latin typeface="Calibri" panose="020F0502020204030204" pitchFamily="34" charset="0"/>
              </a:rPr>
              <a:t> tillägg och lönebikostnader, multipliceras med 12 (mån) och divideras sedan med 1720 h. Detta kan, vid ansökan om utbetalning, rapporteras in via tidsredovisning med vår mall eller ur deras system om detta är överskådligt. Vi kräver inte in några dagboksanteckningar! Kholod ska ta fram ett enkelt underlag där beräkningen beskrivs. Vi behöver kolla upp hur det blir med lönebikostnaderna som förmodligen inte kommer uppdateras i systemet. Bruttolönen kommer att uppdateras via index förhoppningsvis direkt i systemet.)</a:t>
            </a:r>
            <a:endParaRPr lang="sv-SE" b="0" dirty="0"/>
          </a:p>
          <a:p>
            <a:endParaRPr lang="nb-NO" dirty="0"/>
          </a:p>
        </p:txBody>
      </p:sp>
      <p:sp>
        <p:nvSpPr>
          <p:cNvPr id="4" name="Plassholder for lysbildenummer 3"/>
          <p:cNvSpPr>
            <a:spLocks noGrp="1"/>
          </p:cNvSpPr>
          <p:nvPr>
            <p:ph type="sldNum" sz="quarter" idx="5"/>
          </p:nvPr>
        </p:nvSpPr>
        <p:spPr/>
        <p:txBody>
          <a:bodyPr/>
          <a:lstStyle/>
          <a:p>
            <a:fld id="{47A63F95-4BA5-46B0-B452-59AD6D72D13E}" type="slidenum">
              <a:rPr lang="sv-SE" smtClean="0"/>
              <a:t>19</a:t>
            </a:fld>
            <a:endParaRPr lang="sv-SE"/>
          </a:p>
        </p:txBody>
      </p:sp>
    </p:spTree>
    <p:extLst>
      <p:ext uri="{BB962C8B-B14F-4D97-AF65-F5344CB8AC3E}">
        <p14:creationId xmlns:p14="http://schemas.microsoft.com/office/powerpoint/2010/main" val="3681196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Ta kontakt med sekretariatet i god tid innan ansökan (6 mån - 1 år)</a:t>
            </a:r>
          </a:p>
          <a:p>
            <a:pPr marL="285750" indent="-285750">
              <a:lnSpc>
                <a:spcPct val="90000"/>
              </a:lnSpc>
              <a:buFont typeface="Arial" panose="020B0604020202020204" pitchFamily="34" charset="0"/>
              <a:buChar char="•"/>
            </a:pPr>
            <a:endParaRPr lang="nb-NO" altLang="nb-NO" sz="1200" dirty="0"/>
          </a:p>
          <a:p>
            <a:pPr marL="285750" indent="-285750">
              <a:buFont typeface="Arial" panose="020B0604020202020204" pitchFamily="34" charset="0"/>
              <a:buChar char="•"/>
            </a:pPr>
            <a:r>
              <a:rPr lang="sv-SE" sz="1200" b="1" dirty="0"/>
              <a:t>Läs programmet och projekthandboken. Utgå från ert behov o se i vilken prioritering det passar – inte tvärtom.</a:t>
            </a:r>
          </a:p>
          <a:p>
            <a:pPr marL="285750" indent="-285750">
              <a:buFont typeface="Arial" panose="020B0604020202020204" pitchFamily="34" charset="0"/>
              <a:buChar char="•"/>
            </a:pPr>
            <a:r>
              <a:rPr lang="sv-SE" sz="1200" dirty="0"/>
              <a:t>Viktigt samarbete mellan </a:t>
            </a:r>
            <a:r>
              <a:rPr lang="sv-SE" sz="1200" b="1" dirty="0"/>
              <a:t>svensk och norsk projektägare</a:t>
            </a:r>
          </a:p>
          <a:p>
            <a:pPr marL="285750" indent="-285750">
              <a:buFont typeface="Arial" panose="020B0604020202020204" pitchFamily="34" charset="0"/>
              <a:buChar char="•"/>
            </a:pPr>
            <a:r>
              <a:rPr lang="sv-SE" sz="1200" dirty="0"/>
              <a:t>Idéskiss skickas till sekretariatet</a:t>
            </a:r>
          </a:p>
          <a:p>
            <a:pPr marL="285750" indent="-285750">
              <a:buFont typeface="Arial" panose="020B0604020202020204" pitchFamily="34" charset="0"/>
              <a:buChar char="•"/>
            </a:pPr>
            <a:r>
              <a:rPr lang="sv-SE" sz="1200" dirty="0"/>
              <a:t>Individuellt projektmöte (digitalt eller fysisk)</a:t>
            </a:r>
          </a:p>
          <a:p>
            <a:pPr marL="285750" indent="-285750">
              <a:buFont typeface="Arial" panose="020B0604020202020204" pitchFamily="34" charset="0"/>
              <a:buChar char="•"/>
            </a:pPr>
            <a:r>
              <a:rPr lang="sv-SE" sz="1200" dirty="0"/>
              <a:t>Ansökan till Min Ansökan (minansokan.se) och Regionalforvaltning.no</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endParaRPr lang="nn-NO" dirty="0"/>
          </a:p>
        </p:txBody>
      </p:sp>
      <p:sp>
        <p:nvSpPr>
          <p:cNvPr id="4" name="Plassholder for lysbildenummer 3"/>
          <p:cNvSpPr>
            <a:spLocks noGrp="1"/>
          </p:cNvSpPr>
          <p:nvPr>
            <p:ph type="sldNum" sz="quarter" idx="5"/>
          </p:nvPr>
        </p:nvSpPr>
        <p:spPr/>
        <p:txBody>
          <a:bodyPr/>
          <a:lstStyle/>
          <a:p>
            <a:fld id="{47A63F95-4BA5-46B0-B452-59AD6D72D13E}" type="slidenum">
              <a:rPr lang="sv-SE" smtClean="0"/>
              <a:t>20</a:t>
            </a:fld>
            <a:endParaRPr lang="sv-SE"/>
          </a:p>
        </p:txBody>
      </p:sp>
    </p:spTree>
    <p:extLst>
      <p:ext uri="{BB962C8B-B14F-4D97-AF65-F5344CB8AC3E}">
        <p14:creationId xmlns:p14="http://schemas.microsoft.com/office/powerpoint/2010/main" val="3506376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Mer utförligt om prioriteringar! </a:t>
            </a:r>
            <a:r>
              <a:rPr lang="nb-NO" dirty="0"/>
              <a:t>Projekthandbok, Nyheter, Projektbank, kontaktuppgifter sekretariatet - </a:t>
            </a:r>
            <a:r>
              <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rPr>
              <a:t>Vi bidrar med: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Rådgivning</a:t>
            </a:r>
            <a:r>
              <a:rPr kumimoji="0" lang="sv-SE" sz="1200" b="0" i="0" u="none" strike="noStrike" kern="1200" cap="none" spc="0" normalizeH="0" baseline="0" noProof="0">
                <a:ln>
                  <a:noFill/>
                </a:ln>
                <a:solidFill>
                  <a:prstClr val="black"/>
                </a:solidFill>
                <a:effectLst/>
                <a:uLnTx/>
                <a:uFillTx/>
                <a:latin typeface="+mn-lt"/>
                <a:ea typeface="+mn-ea"/>
                <a:cs typeface="+mn-cs"/>
              </a:rPr>
              <a:t>/vägledning </a:t>
            </a:r>
            <a:r>
              <a:rPr kumimoji="0" lang="sv-SE" sz="1200" b="0" i="0" u="none" strike="noStrike" kern="1200" cap="none" spc="0" normalizeH="0" baseline="0" noProof="0" dirty="0">
                <a:ln>
                  <a:noFill/>
                </a:ln>
                <a:solidFill>
                  <a:prstClr val="black"/>
                </a:solidFill>
                <a:effectLst/>
                <a:uLnTx/>
                <a:uFillTx/>
                <a:latin typeface="+mn-lt"/>
                <a:ea typeface="+mn-ea"/>
                <a:cs typeface="+mn-cs"/>
              </a:rPr>
              <a:t>per telefon eller möten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rPr>
              <a:t>Utbildningar: Nya projekt, </a:t>
            </a:r>
            <a:r>
              <a:rPr lang="sv-SE" sz="1200" dirty="0">
                <a:solidFill>
                  <a:prstClr val="black"/>
                </a:solidFill>
                <a:latin typeface="Calibri" panose="020F0502020204030204"/>
              </a:rPr>
              <a:t>Ekonomi och redovisning, i</a:t>
            </a:r>
            <a:r>
              <a:rPr kumimoji="0" lang="sv-SE" sz="1200" b="0" i="0" u="none" strike="noStrike" kern="1200" cap="none" spc="0" normalizeH="0" baseline="0" noProof="0" dirty="0" err="1">
                <a:ln>
                  <a:noFill/>
                </a:ln>
                <a:solidFill>
                  <a:prstClr val="black"/>
                </a:solidFill>
                <a:effectLst/>
                <a:uLnTx/>
                <a:uFillTx/>
                <a:latin typeface="Calibri" panose="020F0502020204030204"/>
                <a:ea typeface="+mn-ea"/>
                <a:cs typeface="+mn-cs"/>
              </a:rPr>
              <a:t>nspirationsföreläsningar</a:t>
            </a:r>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lang="nn-NO" dirty="0"/>
              <a:t>Välkommen att höra av er!</a:t>
            </a:r>
          </a:p>
        </p:txBody>
      </p:sp>
      <p:sp>
        <p:nvSpPr>
          <p:cNvPr id="4" name="Plassholder for lysbildenummer 3"/>
          <p:cNvSpPr>
            <a:spLocks noGrp="1"/>
          </p:cNvSpPr>
          <p:nvPr>
            <p:ph type="sldNum" sz="quarter" idx="5"/>
          </p:nvPr>
        </p:nvSpPr>
        <p:spPr/>
        <p:txBody>
          <a:bodyPr/>
          <a:lstStyle/>
          <a:p>
            <a:fld id="{47A63F95-4BA5-46B0-B452-59AD6D72D13E}" type="slidenum">
              <a:rPr lang="sv-SE" smtClean="0"/>
              <a:t>21</a:t>
            </a:fld>
            <a:endParaRPr lang="sv-SE"/>
          </a:p>
        </p:txBody>
      </p:sp>
    </p:spTree>
    <p:extLst>
      <p:ext uri="{BB962C8B-B14F-4D97-AF65-F5344CB8AC3E}">
        <p14:creationId xmlns:p14="http://schemas.microsoft.com/office/powerpoint/2010/main" val="2041775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dirty="0"/>
              <a:t>Vision: </a:t>
            </a:r>
            <a:r>
              <a:rPr lang="nb-NO" sz="1200" i="1" dirty="0">
                <a:latin typeface="Calibri" panose="020F0502020204030204" pitchFamily="34" charset="0"/>
                <a:ea typeface="Calibri" panose="020F0502020204030204" pitchFamily="34" charset="0"/>
                <a:cs typeface="Times New Roman" panose="02020603050405020304" pitchFamily="18" charset="0"/>
              </a:rPr>
              <a:t>En hållbar utveckling och omställning i en attraktiv gränsregion utan gränshinder – </a:t>
            </a:r>
          </a:p>
          <a:p>
            <a:r>
              <a:rPr lang="nb-NO" sz="1200" i="1" dirty="0">
                <a:latin typeface="Calibri" panose="020F0502020204030204" pitchFamily="34" charset="0"/>
                <a:ea typeface="Calibri" panose="020F0502020204030204" pitchFamily="34" charset="0"/>
                <a:cs typeface="Times New Roman" panose="02020603050405020304" pitchFamily="18" charset="0"/>
              </a:rPr>
              <a:t>Vägen dit:</a:t>
            </a:r>
          </a:p>
          <a:p>
            <a:pPr marL="171450" indent="-171450" algn="l">
              <a:buFont typeface="Arial" panose="020B0604020202020204" pitchFamily="34" charset="0"/>
              <a:buChar char="•"/>
            </a:pPr>
            <a:r>
              <a:rPr lang="sv-SE" b="0" i="0" dirty="0">
                <a:solidFill>
                  <a:srgbClr val="000000"/>
                </a:solidFill>
                <a:effectLst/>
                <a:latin typeface="open-sans-v20-latin"/>
              </a:rPr>
              <a:t>Lösa gemensamma utmaningar med insatser från bägge länderna.</a:t>
            </a:r>
          </a:p>
          <a:p>
            <a:pPr marL="171450" indent="-171450" algn="l" fontAlgn="base">
              <a:buFont typeface="Arial" panose="020B0604020202020204" pitchFamily="34" charset="0"/>
              <a:buChar char="•"/>
            </a:pPr>
            <a:r>
              <a:rPr lang="sv-SE" b="0" i="0" dirty="0">
                <a:solidFill>
                  <a:srgbClr val="000000"/>
                </a:solidFill>
                <a:effectLst/>
                <a:latin typeface="open-sans-v20-latin"/>
              </a:rPr>
              <a:t>Se marknadspotentialen över hela gränsen, istället för bara regionalt i det egna landet.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Också dra nytta av varandras kompetenser.</a:t>
            </a:r>
          </a:p>
          <a:p>
            <a:r>
              <a:rPr lang="nn-NO" dirty="0"/>
              <a:t>Karta: Programområde: Delområdesöverskridande DOP.</a:t>
            </a:r>
          </a:p>
          <a:p>
            <a:endParaRPr lang="nn-NO" dirty="0"/>
          </a:p>
        </p:txBody>
      </p:sp>
      <p:sp>
        <p:nvSpPr>
          <p:cNvPr id="4" name="Plassholder for lysbildenummer 3"/>
          <p:cNvSpPr>
            <a:spLocks noGrp="1"/>
          </p:cNvSpPr>
          <p:nvPr>
            <p:ph type="sldNum" sz="quarter" idx="5"/>
          </p:nvPr>
        </p:nvSpPr>
        <p:spPr/>
        <p:txBody>
          <a:bodyPr/>
          <a:lstStyle/>
          <a:p>
            <a:fld id="{E7F93788-2FD9-41F7-898C-E74C0A40D25F}" type="slidenum">
              <a:rPr lang="sv-SE" smtClean="0"/>
              <a:t>3</a:t>
            </a:fld>
            <a:endParaRPr lang="sv-SE"/>
          </a:p>
        </p:txBody>
      </p:sp>
    </p:spTree>
    <p:extLst>
      <p:ext uri="{BB962C8B-B14F-4D97-AF65-F5344CB8AC3E}">
        <p14:creationId xmlns:p14="http://schemas.microsoft.com/office/powerpoint/2010/main" val="4191166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dirty="0"/>
              <a:t>Vision: </a:t>
            </a:r>
            <a:r>
              <a:rPr lang="nb-NO" sz="1200" i="1" dirty="0">
                <a:latin typeface="Calibri" panose="020F0502020204030204" pitchFamily="34" charset="0"/>
                <a:ea typeface="Calibri" panose="020F0502020204030204" pitchFamily="34" charset="0"/>
                <a:cs typeface="Times New Roman" panose="02020603050405020304" pitchFamily="18" charset="0"/>
              </a:rPr>
              <a:t>En hållbar utveckling och omställning i en attraktiv gränsregion utan gränshinder – </a:t>
            </a:r>
          </a:p>
          <a:p>
            <a:r>
              <a:rPr lang="nb-NO" sz="1200" i="1" dirty="0">
                <a:latin typeface="Calibri" panose="020F0502020204030204" pitchFamily="34" charset="0"/>
                <a:ea typeface="Calibri" panose="020F0502020204030204" pitchFamily="34" charset="0"/>
                <a:cs typeface="Times New Roman" panose="02020603050405020304" pitchFamily="18" charset="0"/>
              </a:rPr>
              <a:t>Vägen dit:</a:t>
            </a:r>
          </a:p>
          <a:p>
            <a:pPr marL="171450" indent="-171450" algn="l">
              <a:buFont typeface="Arial" panose="020B0604020202020204" pitchFamily="34" charset="0"/>
              <a:buChar char="•"/>
            </a:pPr>
            <a:r>
              <a:rPr lang="sv-SE" b="0" i="0" dirty="0">
                <a:solidFill>
                  <a:srgbClr val="000000"/>
                </a:solidFill>
                <a:effectLst/>
                <a:latin typeface="open-sans-v20-latin"/>
              </a:rPr>
              <a:t>Lösa gemensamma utmaningar med insatser från bägge länderna.</a:t>
            </a:r>
          </a:p>
          <a:p>
            <a:pPr marL="171450" indent="-171450" algn="l" fontAlgn="base">
              <a:buFont typeface="Arial" panose="020B0604020202020204" pitchFamily="34" charset="0"/>
              <a:buChar char="•"/>
            </a:pPr>
            <a:r>
              <a:rPr lang="sv-SE" b="0" i="0" dirty="0">
                <a:solidFill>
                  <a:srgbClr val="000000"/>
                </a:solidFill>
                <a:effectLst/>
                <a:latin typeface="open-sans-v20-latin"/>
              </a:rPr>
              <a:t>Se marknadspotentialen över hela gränsen, istället för bara regionalt i det egna landet.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Också dra nytta av varandras kompetenser.</a:t>
            </a:r>
          </a:p>
          <a:p>
            <a:r>
              <a:rPr lang="nn-NO" dirty="0"/>
              <a:t>Karta: Programområde: Delområdesöverskridande DOP.</a:t>
            </a:r>
          </a:p>
          <a:p>
            <a:endParaRPr lang="nn-NO" dirty="0"/>
          </a:p>
        </p:txBody>
      </p:sp>
      <p:sp>
        <p:nvSpPr>
          <p:cNvPr id="4" name="Plassholder for lysbildenummer 3"/>
          <p:cNvSpPr>
            <a:spLocks noGrp="1"/>
          </p:cNvSpPr>
          <p:nvPr>
            <p:ph type="sldNum" sz="quarter" idx="5"/>
          </p:nvPr>
        </p:nvSpPr>
        <p:spPr/>
        <p:txBody>
          <a:bodyPr/>
          <a:lstStyle/>
          <a:p>
            <a:fld id="{E7F93788-2FD9-41F7-898C-E74C0A40D25F}" type="slidenum">
              <a:rPr lang="sv-SE" smtClean="0"/>
              <a:t>4</a:t>
            </a:fld>
            <a:endParaRPr lang="sv-SE"/>
          </a:p>
        </p:txBody>
      </p:sp>
    </p:spTree>
    <p:extLst>
      <p:ext uri="{BB962C8B-B14F-4D97-AF65-F5344CB8AC3E}">
        <p14:creationId xmlns:p14="http://schemas.microsoft.com/office/powerpoint/2010/main" val="1219621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3 projekttyper:</a:t>
            </a:r>
          </a:p>
          <a:p>
            <a:r>
              <a:rPr lang="nb-NO" b="1" i="0" dirty="0">
                <a:solidFill>
                  <a:srgbClr val="000000"/>
                </a:solidFill>
                <a:effectLst/>
                <a:latin typeface="open-sans-v20-latin"/>
              </a:rPr>
              <a:t>Förstudie </a:t>
            </a:r>
            <a:r>
              <a:rPr lang="sv-SE" b="0" i="0" dirty="0">
                <a:solidFill>
                  <a:srgbClr val="000000"/>
                </a:solidFill>
                <a:effectLst/>
                <a:latin typeface="open-sans-v20-latin"/>
              </a:rPr>
              <a:t>Behöver ni mer underlag för att gå vidare eller vill undersöka vilka aktörer som behövs i ett projekt? </a:t>
            </a:r>
          </a:p>
          <a:p>
            <a:r>
              <a:rPr lang="sv-SE" b="1" i="0" dirty="0">
                <a:solidFill>
                  <a:srgbClr val="000000"/>
                </a:solidFill>
                <a:effectLst/>
                <a:latin typeface="open-sans-v20-latin"/>
              </a:rPr>
              <a:t>Småskaligt projekt vet ni vilka aktörer som ska delta men genomförandet sker i cirka 1-2 år och är mellan få parter. Lämplig för lokala invånare och civilsamhället som vill engagera sig och utveckla mål och implementera aktiviteter.</a:t>
            </a:r>
            <a:r>
              <a:rPr lang="sv-SE" b="1" i="1" dirty="0">
                <a:solidFill>
                  <a:srgbClr val="000000"/>
                </a:solidFill>
                <a:effectLst/>
                <a:latin typeface="open-sans-v20-latin"/>
              </a:rPr>
              <a:t> Inte ett större förstudie. Ska ha ett tydligt start och stop.</a:t>
            </a:r>
            <a:endParaRPr lang="sv-SE" b="1" i="0" dirty="0">
              <a:solidFill>
                <a:srgbClr val="000000"/>
              </a:solidFill>
              <a:effectLst/>
              <a:latin typeface="open-sans-v20-latin"/>
            </a:endParaRPr>
          </a:p>
          <a:p>
            <a:r>
              <a:rPr lang="sv-SE" b="1" i="0" dirty="0">
                <a:solidFill>
                  <a:srgbClr val="000000"/>
                </a:solidFill>
                <a:effectLst/>
                <a:latin typeface="open-sans-v20-latin"/>
              </a:rPr>
              <a:t>Huvudprojekt</a:t>
            </a:r>
            <a:r>
              <a:rPr lang="sv-SE" b="0" i="0" dirty="0">
                <a:solidFill>
                  <a:srgbClr val="000000"/>
                </a:solidFill>
                <a:effectLst/>
                <a:latin typeface="open-sans-v20-latin"/>
              </a:rPr>
              <a:t> Om man vet exakt vad det är som ska göras och vilka som ska delta, då går det att söka ett huvudprojekt direkt. De kan pågå i tre år och har inget budgettak.</a:t>
            </a:r>
            <a:endParaRPr lang="nb-NO" altLang="nb-NO"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På norsk sida är det alltid faktiska kostnader som redovisas.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nn-NO" dirty="0"/>
          </a:p>
        </p:txBody>
      </p:sp>
      <p:sp>
        <p:nvSpPr>
          <p:cNvPr id="4" name="Plassholder for lysbildenummer 3"/>
          <p:cNvSpPr>
            <a:spLocks noGrp="1"/>
          </p:cNvSpPr>
          <p:nvPr>
            <p:ph type="sldNum" sz="quarter" idx="5"/>
          </p:nvPr>
        </p:nvSpPr>
        <p:spPr/>
        <p:txBody>
          <a:bodyPr/>
          <a:lstStyle/>
          <a:p>
            <a:fld id="{47A63F95-4BA5-46B0-B452-59AD6D72D13E}" type="slidenum">
              <a:rPr lang="sv-SE" smtClean="0"/>
              <a:t>6</a:t>
            </a:fld>
            <a:endParaRPr lang="sv-SE"/>
          </a:p>
        </p:txBody>
      </p:sp>
    </p:spTree>
    <p:extLst>
      <p:ext uri="{BB962C8B-B14F-4D97-AF65-F5344CB8AC3E}">
        <p14:creationId xmlns:p14="http://schemas.microsoft.com/office/powerpoint/2010/main" val="2265226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rPr>
              <a:t>Ojämn fördelning no o sv. Utmaning vilket många projekt har konstaterat och nånting som man behöver tänka på och ha förståelse för redan i planeringsstadiet. Försökt kompensera genom 35% egen finansiering.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rPr>
              <a:t>8 specifika mål fördelat på 4 prioriteringar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u="none" strike="noStrike" noProof="0" dirty="0">
                <a:solidFill>
                  <a:schemeClr val="bg1"/>
                </a:solidFill>
                <a:effectLst/>
              </a:rPr>
              <a:t>Målet är att genomföra projekt för totalt ca 104 millioner EUR i hela programgeografin</a:t>
            </a:r>
            <a:endParaRPr lang="sv-SE" sz="1200" b="1" i="0" u="none" strike="noStrike" noProof="0" dirty="0">
              <a:solidFill>
                <a:schemeClr val="bg1"/>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nn-NO" dirty="0"/>
          </a:p>
        </p:txBody>
      </p:sp>
      <p:sp>
        <p:nvSpPr>
          <p:cNvPr id="4" name="Plassholder for lysbildenummer 3"/>
          <p:cNvSpPr>
            <a:spLocks noGrp="1"/>
          </p:cNvSpPr>
          <p:nvPr>
            <p:ph type="sldNum" sz="quarter" idx="5"/>
          </p:nvPr>
        </p:nvSpPr>
        <p:spPr/>
        <p:txBody>
          <a:bodyPr/>
          <a:lstStyle/>
          <a:p>
            <a:fld id="{A2A14B0E-7B89-486F-B207-E0F52659F1FC}" type="slidenum">
              <a:rPr lang="sv-SE" smtClean="0"/>
              <a:t>8</a:t>
            </a:fld>
            <a:endParaRPr lang="sv-SE"/>
          </a:p>
        </p:txBody>
      </p:sp>
    </p:spTree>
    <p:extLst>
      <p:ext uri="{BB962C8B-B14F-4D97-AF65-F5344CB8AC3E}">
        <p14:creationId xmlns:p14="http://schemas.microsoft.com/office/powerpoint/2010/main" val="2309203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v-SE" b="1" dirty="0"/>
              <a:t>Inriktning mot den gröna omställningen i prioriteringen. Önskvärt koppla till regionens styrkeområden och strategin för smart specialisering</a:t>
            </a:r>
            <a:r>
              <a:rPr lang="sv-SE" dirty="0"/>
              <a:t> </a:t>
            </a: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Spec. mål: Innovativa miljöer. </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Insatser som stärker det gränsöverskridande regionala innovationssystemet. </a:t>
            </a:r>
            <a:r>
              <a:rPr lang="sv-SE" sz="1200" dirty="0">
                <a:latin typeface="+mj-lt"/>
              </a:rPr>
              <a:t>Tänk att projektet ska bidra till att stärka forskning, teknisk utveckling och innovation. </a:t>
            </a:r>
            <a:r>
              <a:rPr lang="sv-SE" dirty="0"/>
              <a:t>Forskning i detta sammanhang ska främst riktas mot </a:t>
            </a:r>
            <a:r>
              <a:rPr lang="sv-SE" b="1" dirty="0"/>
              <a:t>praktiska användningsområden</a:t>
            </a:r>
            <a:r>
              <a:rPr lang="sv-SE"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Effekter: </a:t>
            </a:r>
            <a:r>
              <a:rPr lang="sv-SE" b="0" dirty="0">
                <a:solidFill>
                  <a:srgbClr val="000000"/>
                </a:solidFill>
              </a:rPr>
              <a:t>Önskat a</a:t>
            </a:r>
            <a:r>
              <a:rPr lang="sv-SE" dirty="0">
                <a:solidFill>
                  <a:srgbClr val="000000"/>
                </a:solidFill>
              </a:rPr>
              <a:t>tt stärka programgeografins konkurrenskraft genom ökade investeringar i forskning, teknisk utveckling och innovation. </a:t>
            </a:r>
          </a:p>
          <a:p>
            <a:endParaRPr lang="sv-SE" b="0" dirty="0"/>
          </a:p>
          <a:p>
            <a:endParaRPr lang="nb-NO" dirty="0"/>
          </a:p>
        </p:txBody>
      </p:sp>
      <p:sp>
        <p:nvSpPr>
          <p:cNvPr id="4" name="Plassholder for lysbildenummer 3"/>
          <p:cNvSpPr>
            <a:spLocks noGrp="1"/>
          </p:cNvSpPr>
          <p:nvPr>
            <p:ph type="sldNum" sz="quarter" idx="5"/>
          </p:nvPr>
        </p:nvSpPr>
        <p:spPr/>
        <p:txBody>
          <a:bodyPr/>
          <a:lstStyle/>
          <a:p>
            <a:fld id="{E7F93788-2FD9-41F7-898C-E74C0A40D25F}" type="slidenum">
              <a:rPr lang="sv-SE" smtClean="0"/>
              <a:t>10</a:t>
            </a:fld>
            <a:endParaRPr lang="sv-SE"/>
          </a:p>
        </p:txBody>
      </p:sp>
    </p:spTree>
    <p:extLst>
      <p:ext uri="{BB962C8B-B14F-4D97-AF65-F5344CB8AC3E}">
        <p14:creationId xmlns:p14="http://schemas.microsoft.com/office/powerpoint/2010/main" val="1465337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u="none" strike="noStrike" dirty="0" err="1">
                <a:solidFill>
                  <a:schemeClr val="bg1"/>
                </a:solidFill>
                <a:effectLst/>
                <a:latin typeface="+mn-lt"/>
              </a:rPr>
              <a:t>Spec.mål</a:t>
            </a:r>
            <a:r>
              <a:rPr lang="sv-SE" sz="1200" b="1" i="0" u="none" strike="noStrike" dirty="0">
                <a:solidFill>
                  <a:schemeClr val="bg1"/>
                </a:solidFill>
                <a:effectLst/>
                <a:latin typeface="+mn-lt"/>
              </a:rPr>
              <a:t>: SME:s hållbara tillväxt</a:t>
            </a:r>
            <a:endParaRPr lang="nn-NO" b="1" dirty="0">
              <a:solidFill>
                <a:schemeClr val="bg1"/>
              </a:solidFill>
            </a:endParaRPr>
          </a:p>
          <a:p>
            <a:r>
              <a:rPr lang="sv-SE" b="1" dirty="0"/>
              <a:t>Effekter</a:t>
            </a:r>
            <a:r>
              <a:rPr lang="sv-SE" dirty="0"/>
              <a:t>: </a:t>
            </a:r>
            <a:r>
              <a:rPr lang="sv-SE" dirty="0">
                <a:solidFill>
                  <a:srgbClr val="000000"/>
                </a:solidFill>
              </a:rPr>
              <a:t>Projektaktörer som tar aktiva steg för att utveckla nya hållbara affärsmodeller, varor och tjänster. En stärkt konkurrenskraft hos små och medelstora företag bl.a. genom ökad exportmognad</a:t>
            </a:r>
          </a:p>
          <a:p>
            <a:r>
              <a:rPr lang="sv-SE" dirty="0"/>
              <a:t>Programmet ska bidra till att </a:t>
            </a:r>
            <a:r>
              <a:rPr lang="sv-SE" b="1" dirty="0"/>
              <a:t>öka entreprenörskapet och att fler startar och driver företag. </a:t>
            </a:r>
          </a:p>
        </p:txBody>
      </p:sp>
      <p:sp>
        <p:nvSpPr>
          <p:cNvPr id="4" name="Plassholder for lysbildenummer 3"/>
          <p:cNvSpPr>
            <a:spLocks noGrp="1"/>
          </p:cNvSpPr>
          <p:nvPr>
            <p:ph type="sldNum" sz="quarter" idx="5"/>
          </p:nvPr>
        </p:nvSpPr>
        <p:spPr/>
        <p:txBody>
          <a:bodyPr/>
          <a:lstStyle/>
          <a:p>
            <a:fld id="{E7F93788-2FD9-41F7-898C-E74C0A40D25F}" type="slidenum">
              <a:rPr lang="sv-SE" smtClean="0"/>
              <a:t>11</a:t>
            </a:fld>
            <a:endParaRPr lang="sv-SE"/>
          </a:p>
        </p:txBody>
      </p:sp>
    </p:spTree>
    <p:extLst>
      <p:ext uri="{BB962C8B-B14F-4D97-AF65-F5344CB8AC3E}">
        <p14:creationId xmlns:p14="http://schemas.microsoft.com/office/powerpoint/2010/main" val="3525668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Spec. Mål: </a:t>
            </a:r>
            <a:r>
              <a:rPr lang="sv-SE" sz="1200" b="0" i="0" u="none" strike="noStrike" dirty="0">
                <a:solidFill>
                  <a:schemeClr val="bg1"/>
                </a:solidFill>
                <a:effectLst/>
                <a:latin typeface="+mn-lt"/>
              </a:rPr>
              <a:t>Klimatanpassning</a:t>
            </a:r>
            <a:endParaRPr lang="nn-NO"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Önskade effekter</a:t>
            </a:r>
            <a:r>
              <a:rPr lang="nb-NO" dirty="0"/>
              <a:t>: </a:t>
            </a:r>
            <a:r>
              <a:rPr lang="sv-SE" sz="1200" b="0" i="0" u="none" strike="noStrike" baseline="0" dirty="0"/>
              <a:t>Svenska och norska organisationer kan samarbeta för att vara bättre förberedda för konsekvenserna av klimatförändringar. </a:t>
            </a:r>
            <a:endParaRPr lang="sv-SE" b="0" dirty="0"/>
          </a:p>
          <a:p>
            <a:r>
              <a:rPr lang="sv-SE" sz="1200" b="0" dirty="0">
                <a:solidFill>
                  <a:prstClr val="black"/>
                </a:solidFill>
                <a:latin typeface="Calibri Light" panose="020F0302020204030204"/>
              </a:rPr>
              <a:t>Samhället blir mindre sårbart mot klimatförändringar och höjer konkurrenskraften för lokala företag på längre sikt.</a:t>
            </a:r>
            <a:endParaRPr lang="nn-NO" b="0" dirty="0"/>
          </a:p>
        </p:txBody>
      </p:sp>
      <p:sp>
        <p:nvSpPr>
          <p:cNvPr id="4" name="Plassholder for lysbildenummer 3"/>
          <p:cNvSpPr>
            <a:spLocks noGrp="1"/>
          </p:cNvSpPr>
          <p:nvPr>
            <p:ph type="sldNum" sz="quarter" idx="5"/>
          </p:nvPr>
        </p:nvSpPr>
        <p:spPr/>
        <p:txBody>
          <a:bodyPr/>
          <a:lstStyle/>
          <a:p>
            <a:fld id="{E7F93788-2FD9-41F7-898C-E74C0A40D25F}" type="slidenum">
              <a:rPr lang="sv-SE" smtClean="0"/>
              <a:t>12</a:t>
            </a:fld>
            <a:endParaRPr lang="sv-SE"/>
          </a:p>
        </p:txBody>
      </p:sp>
    </p:spTree>
    <p:extLst>
      <p:ext uri="{BB962C8B-B14F-4D97-AF65-F5344CB8AC3E}">
        <p14:creationId xmlns:p14="http://schemas.microsoft.com/office/powerpoint/2010/main" val="2589079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Spec. mål </a:t>
            </a:r>
            <a:r>
              <a:rPr lang="sv-SE" sz="1200" b="0" i="0" u="none" strike="noStrike" dirty="0">
                <a:solidFill>
                  <a:schemeClr val="bg1"/>
                </a:solidFill>
                <a:effectLst/>
                <a:latin typeface="+mn-lt"/>
              </a:rPr>
              <a:t>Cirkulär ekonomi</a:t>
            </a:r>
            <a:endParaRPr lang="nn-NO" dirty="0">
              <a:solidFill>
                <a:schemeClr val="bg1"/>
              </a:solidFill>
            </a:endParaRPr>
          </a:p>
          <a:p>
            <a:endParaRPr lang="sv-SE" dirty="0"/>
          </a:p>
        </p:txBody>
      </p:sp>
      <p:sp>
        <p:nvSpPr>
          <p:cNvPr id="4" name="Platshållare för bildnummer 3"/>
          <p:cNvSpPr>
            <a:spLocks noGrp="1"/>
          </p:cNvSpPr>
          <p:nvPr>
            <p:ph type="sldNum" sz="quarter" idx="5"/>
          </p:nvPr>
        </p:nvSpPr>
        <p:spPr/>
        <p:txBody>
          <a:bodyPr/>
          <a:lstStyle/>
          <a:p>
            <a:fld id="{E7F93788-2FD9-41F7-898C-E74C0A40D25F}" type="slidenum">
              <a:rPr lang="sv-SE" smtClean="0"/>
              <a:t>13</a:t>
            </a:fld>
            <a:endParaRPr lang="sv-SE"/>
          </a:p>
        </p:txBody>
      </p:sp>
    </p:spTree>
    <p:extLst>
      <p:ext uri="{BB962C8B-B14F-4D97-AF65-F5344CB8AC3E}">
        <p14:creationId xmlns:p14="http://schemas.microsoft.com/office/powerpoint/2010/main" val="1949102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872802-83BB-452D-8FB0-2B74AC712969}"/>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C75DB46F-41B8-4FFE-9CFB-7B16FBF4BC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5E4B6250-2069-439F-802A-773E61386815}"/>
              </a:ext>
            </a:extLst>
          </p:cNvPr>
          <p:cNvSpPr>
            <a:spLocks noGrp="1"/>
          </p:cNvSpPr>
          <p:nvPr>
            <p:ph type="dt" sz="half" idx="10"/>
          </p:nvPr>
        </p:nvSpPr>
        <p:spPr/>
        <p:txBody>
          <a:bodyPr/>
          <a:lstStyle/>
          <a:p>
            <a:fld id="{F88D6864-B9DF-4686-A8F8-4E790A0B94F1}" type="datetime1">
              <a:rPr lang="sv-SE" smtClean="0"/>
              <a:t>2023-03-27</a:t>
            </a:fld>
            <a:endParaRPr lang="sv-SE"/>
          </a:p>
        </p:txBody>
      </p:sp>
      <p:sp>
        <p:nvSpPr>
          <p:cNvPr id="5" name="Platshållare för sidfot 4">
            <a:extLst>
              <a:ext uri="{FF2B5EF4-FFF2-40B4-BE49-F238E27FC236}">
                <a16:creationId xmlns:a16="http://schemas.microsoft.com/office/drawing/2014/main" id="{77479217-0AC2-4BAC-8011-E3B7286CFA6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62A4441-B78E-424F-BB31-2AF9DF9D684D}"/>
              </a:ext>
            </a:extLst>
          </p:cNvPr>
          <p:cNvSpPr>
            <a:spLocks noGrp="1"/>
          </p:cNvSpPr>
          <p:nvPr>
            <p:ph type="sldNum" sz="quarter" idx="12"/>
          </p:nvPr>
        </p:nvSpPr>
        <p:spPr/>
        <p:txBody>
          <a:bodyPr/>
          <a:lstStyle/>
          <a:p>
            <a:fld id="{E07EDFC8-FA48-4A00-963F-28A8CFE93172}" type="slidenum">
              <a:rPr lang="sv-SE" smtClean="0"/>
              <a:t>‹#›</a:t>
            </a:fld>
            <a:endParaRPr lang="sv-SE"/>
          </a:p>
        </p:txBody>
      </p:sp>
    </p:spTree>
    <p:extLst>
      <p:ext uri="{BB962C8B-B14F-4D97-AF65-F5344CB8AC3E}">
        <p14:creationId xmlns:p14="http://schemas.microsoft.com/office/powerpoint/2010/main" val="791795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A389FD-489F-420D-B948-99BB1A4C6712}"/>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F175D03-7087-49F4-BA34-77AFEADBEE79}"/>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061B6CA-7ED6-40EA-9DCD-28A172BFB7C7}"/>
              </a:ext>
            </a:extLst>
          </p:cNvPr>
          <p:cNvSpPr>
            <a:spLocks noGrp="1"/>
          </p:cNvSpPr>
          <p:nvPr>
            <p:ph type="dt" sz="half" idx="10"/>
          </p:nvPr>
        </p:nvSpPr>
        <p:spPr/>
        <p:txBody>
          <a:bodyPr/>
          <a:lstStyle/>
          <a:p>
            <a:fld id="{C9398D23-8C3C-4AA5-972E-0CA4B5A82FEF}" type="datetime1">
              <a:rPr lang="sv-SE" smtClean="0"/>
              <a:t>2023-03-27</a:t>
            </a:fld>
            <a:endParaRPr lang="sv-SE"/>
          </a:p>
        </p:txBody>
      </p:sp>
      <p:sp>
        <p:nvSpPr>
          <p:cNvPr id="5" name="Platshållare för sidfot 4">
            <a:extLst>
              <a:ext uri="{FF2B5EF4-FFF2-40B4-BE49-F238E27FC236}">
                <a16:creationId xmlns:a16="http://schemas.microsoft.com/office/drawing/2014/main" id="{BD44E418-EB32-4845-A1E6-B01B8293DFD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F6101C6-64E1-4445-A204-DABCD146EA3A}"/>
              </a:ext>
            </a:extLst>
          </p:cNvPr>
          <p:cNvSpPr>
            <a:spLocks noGrp="1"/>
          </p:cNvSpPr>
          <p:nvPr>
            <p:ph type="sldNum" sz="quarter" idx="12"/>
          </p:nvPr>
        </p:nvSpPr>
        <p:spPr/>
        <p:txBody>
          <a:bodyPr/>
          <a:lstStyle/>
          <a:p>
            <a:fld id="{E07EDFC8-FA48-4A00-963F-28A8CFE93172}" type="slidenum">
              <a:rPr lang="sv-SE" smtClean="0"/>
              <a:t>‹#›</a:t>
            </a:fld>
            <a:endParaRPr lang="sv-SE"/>
          </a:p>
        </p:txBody>
      </p:sp>
    </p:spTree>
    <p:extLst>
      <p:ext uri="{BB962C8B-B14F-4D97-AF65-F5344CB8AC3E}">
        <p14:creationId xmlns:p14="http://schemas.microsoft.com/office/powerpoint/2010/main" val="1530040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4F5760B9-09E4-4D61-A40C-9F53E324E03E}"/>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5D0172C8-8533-41DC-A0C0-7577C3EC620E}"/>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CB9D7DD-E5E1-474E-A045-0890A9F03362}"/>
              </a:ext>
            </a:extLst>
          </p:cNvPr>
          <p:cNvSpPr>
            <a:spLocks noGrp="1"/>
          </p:cNvSpPr>
          <p:nvPr>
            <p:ph type="dt" sz="half" idx="10"/>
          </p:nvPr>
        </p:nvSpPr>
        <p:spPr/>
        <p:txBody>
          <a:bodyPr/>
          <a:lstStyle/>
          <a:p>
            <a:fld id="{688FC7E3-4C65-4A1B-B6DE-DE07068B097F}" type="datetime1">
              <a:rPr lang="sv-SE" smtClean="0"/>
              <a:t>2023-03-27</a:t>
            </a:fld>
            <a:endParaRPr lang="sv-SE"/>
          </a:p>
        </p:txBody>
      </p:sp>
      <p:sp>
        <p:nvSpPr>
          <p:cNvPr id="5" name="Platshållare för sidfot 4">
            <a:extLst>
              <a:ext uri="{FF2B5EF4-FFF2-40B4-BE49-F238E27FC236}">
                <a16:creationId xmlns:a16="http://schemas.microsoft.com/office/drawing/2014/main" id="{E3FAE7A6-2819-4D96-AEED-FE105041BFC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2538B03-1C46-4298-9B6B-7A988CC031CB}"/>
              </a:ext>
            </a:extLst>
          </p:cNvPr>
          <p:cNvSpPr>
            <a:spLocks noGrp="1"/>
          </p:cNvSpPr>
          <p:nvPr>
            <p:ph type="sldNum" sz="quarter" idx="12"/>
          </p:nvPr>
        </p:nvSpPr>
        <p:spPr/>
        <p:txBody>
          <a:bodyPr/>
          <a:lstStyle/>
          <a:p>
            <a:fld id="{E07EDFC8-FA48-4A00-963F-28A8CFE93172}" type="slidenum">
              <a:rPr lang="sv-SE" smtClean="0"/>
              <a:t>‹#›</a:t>
            </a:fld>
            <a:endParaRPr lang="sv-SE"/>
          </a:p>
        </p:txBody>
      </p:sp>
    </p:spTree>
    <p:extLst>
      <p:ext uri="{BB962C8B-B14F-4D97-AF65-F5344CB8AC3E}">
        <p14:creationId xmlns:p14="http://schemas.microsoft.com/office/powerpoint/2010/main" val="2055904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5E9486-FA39-47B2-BBC4-D3A02C42BBEF}"/>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015270EE-4C20-47AA-8B4C-55FCCC43E1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D18AD5A2-39E1-421B-904B-5AE4827E01FA}"/>
              </a:ext>
            </a:extLst>
          </p:cNvPr>
          <p:cNvSpPr>
            <a:spLocks noGrp="1"/>
          </p:cNvSpPr>
          <p:nvPr>
            <p:ph type="dt" sz="half" idx="10"/>
          </p:nvPr>
        </p:nvSpPr>
        <p:spPr>
          <a:xfrm>
            <a:off x="838200" y="6356350"/>
            <a:ext cx="2743200" cy="365125"/>
          </a:xfrm>
          <a:prstGeom prst="rect">
            <a:avLst/>
          </a:prstGeom>
        </p:spPr>
        <p:txBody>
          <a:bodyPr/>
          <a:lstStyle/>
          <a:p>
            <a:fld id="{FF2DE6CA-D853-4964-8586-CB3FC29C4D5F}" type="datetimeFigureOut">
              <a:rPr lang="sv-SE" smtClean="0"/>
              <a:t>2023-03-27</a:t>
            </a:fld>
            <a:endParaRPr lang="sv-SE"/>
          </a:p>
        </p:txBody>
      </p:sp>
      <p:sp>
        <p:nvSpPr>
          <p:cNvPr id="5" name="Platshållare för sidfot 4">
            <a:extLst>
              <a:ext uri="{FF2B5EF4-FFF2-40B4-BE49-F238E27FC236}">
                <a16:creationId xmlns:a16="http://schemas.microsoft.com/office/drawing/2014/main" id="{F444DA59-8DAD-4673-84A8-8E942322D2D2}"/>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C829925B-BB85-449C-8433-2CDC6A8267D8}"/>
              </a:ext>
            </a:extLst>
          </p:cNvPr>
          <p:cNvSpPr>
            <a:spLocks noGrp="1"/>
          </p:cNvSpPr>
          <p:nvPr>
            <p:ph type="sldNum" sz="quarter" idx="12"/>
          </p:nvPr>
        </p:nvSpPr>
        <p:spPr/>
        <p:txBody>
          <a:bodyPr/>
          <a:lstStyle/>
          <a:p>
            <a:fld id="{462D260E-1133-48E5-9474-A4E4FAA1849F}" type="slidenum">
              <a:rPr lang="sv-SE" smtClean="0"/>
              <a:t>‹#›</a:t>
            </a:fld>
            <a:endParaRPr lang="sv-SE"/>
          </a:p>
        </p:txBody>
      </p:sp>
    </p:spTree>
    <p:extLst>
      <p:ext uri="{BB962C8B-B14F-4D97-AF65-F5344CB8AC3E}">
        <p14:creationId xmlns:p14="http://schemas.microsoft.com/office/powerpoint/2010/main" val="637541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5CAC07-A818-4DD7-A6FA-3484744DA18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775AB1E-B3F6-4C7E-A64C-013B2ED63D47}"/>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3C38F0F-B182-48D0-8197-B187F9A05F56}"/>
              </a:ext>
            </a:extLst>
          </p:cNvPr>
          <p:cNvSpPr>
            <a:spLocks noGrp="1"/>
          </p:cNvSpPr>
          <p:nvPr>
            <p:ph type="dt" sz="half" idx="10"/>
          </p:nvPr>
        </p:nvSpPr>
        <p:spPr>
          <a:xfrm>
            <a:off x="838200" y="6356350"/>
            <a:ext cx="2743200" cy="365125"/>
          </a:xfrm>
          <a:prstGeom prst="rect">
            <a:avLst/>
          </a:prstGeom>
        </p:spPr>
        <p:txBody>
          <a:bodyPr/>
          <a:lstStyle/>
          <a:p>
            <a:fld id="{FF2DE6CA-D853-4964-8586-CB3FC29C4D5F}" type="datetimeFigureOut">
              <a:rPr lang="sv-SE" smtClean="0"/>
              <a:t>2023-03-27</a:t>
            </a:fld>
            <a:endParaRPr lang="sv-SE"/>
          </a:p>
        </p:txBody>
      </p:sp>
      <p:sp>
        <p:nvSpPr>
          <p:cNvPr id="5" name="Platshållare för sidfot 4">
            <a:extLst>
              <a:ext uri="{FF2B5EF4-FFF2-40B4-BE49-F238E27FC236}">
                <a16:creationId xmlns:a16="http://schemas.microsoft.com/office/drawing/2014/main" id="{DF20A999-5E00-4038-B8E3-4F2251ED42A8}"/>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E16BD530-7F96-4ABF-8C8B-0E90FB2BB12C}"/>
              </a:ext>
            </a:extLst>
          </p:cNvPr>
          <p:cNvSpPr>
            <a:spLocks noGrp="1"/>
          </p:cNvSpPr>
          <p:nvPr>
            <p:ph type="sldNum" sz="quarter" idx="12"/>
          </p:nvPr>
        </p:nvSpPr>
        <p:spPr/>
        <p:txBody>
          <a:bodyPr/>
          <a:lstStyle/>
          <a:p>
            <a:fld id="{462D260E-1133-48E5-9474-A4E4FAA1849F}" type="slidenum">
              <a:rPr lang="sv-SE" smtClean="0"/>
              <a:t>‹#›</a:t>
            </a:fld>
            <a:endParaRPr lang="sv-SE"/>
          </a:p>
        </p:txBody>
      </p:sp>
    </p:spTree>
    <p:extLst>
      <p:ext uri="{BB962C8B-B14F-4D97-AF65-F5344CB8AC3E}">
        <p14:creationId xmlns:p14="http://schemas.microsoft.com/office/powerpoint/2010/main" val="1600708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6E1AAF-731A-49AE-A8A8-6C21464448C1}"/>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2DBB8AD9-96E0-453C-B0EA-0997AF6CD4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5B81CD1D-16A6-4D9B-88CF-86DECA77A711}"/>
              </a:ext>
            </a:extLst>
          </p:cNvPr>
          <p:cNvSpPr>
            <a:spLocks noGrp="1"/>
          </p:cNvSpPr>
          <p:nvPr>
            <p:ph type="dt" sz="half" idx="10"/>
          </p:nvPr>
        </p:nvSpPr>
        <p:spPr>
          <a:xfrm>
            <a:off x="838200" y="6356350"/>
            <a:ext cx="2743200" cy="365125"/>
          </a:xfrm>
          <a:prstGeom prst="rect">
            <a:avLst/>
          </a:prstGeom>
        </p:spPr>
        <p:txBody>
          <a:bodyPr/>
          <a:lstStyle/>
          <a:p>
            <a:fld id="{FF2DE6CA-D853-4964-8586-CB3FC29C4D5F}" type="datetimeFigureOut">
              <a:rPr lang="sv-SE" smtClean="0"/>
              <a:t>2023-03-27</a:t>
            </a:fld>
            <a:endParaRPr lang="sv-SE"/>
          </a:p>
        </p:txBody>
      </p:sp>
      <p:sp>
        <p:nvSpPr>
          <p:cNvPr id="5" name="Platshållare för sidfot 4">
            <a:extLst>
              <a:ext uri="{FF2B5EF4-FFF2-40B4-BE49-F238E27FC236}">
                <a16:creationId xmlns:a16="http://schemas.microsoft.com/office/drawing/2014/main" id="{DE1EC611-ED78-467B-9F05-57CEA91A2135}"/>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A3DB5E0-A50A-44D7-BE81-AA5D830502AD}"/>
              </a:ext>
            </a:extLst>
          </p:cNvPr>
          <p:cNvSpPr>
            <a:spLocks noGrp="1"/>
          </p:cNvSpPr>
          <p:nvPr>
            <p:ph type="sldNum" sz="quarter" idx="12"/>
          </p:nvPr>
        </p:nvSpPr>
        <p:spPr/>
        <p:txBody>
          <a:bodyPr/>
          <a:lstStyle/>
          <a:p>
            <a:fld id="{462D260E-1133-48E5-9474-A4E4FAA1849F}" type="slidenum">
              <a:rPr lang="sv-SE" smtClean="0"/>
              <a:t>‹#›</a:t>
            </a:fld>
            <a:endParaRPr lang="sv-SE"/>
          </a:p>
        </p:txBody>
      </p:sp>
    </p:spTree>
    <p:extLst>
      <p:ext uri="{BB962C8B-B14F-4D97-AF65-F5344CB8AC3E}">
        <p14:creationId xmlns:p14="http://schemas.microsoft.com/office/powerpoint/2010/main" val="3721555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EB7E73-B772-4777-8484-B2F0655B340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9E09F37-640A-4597-8289-86909E55660A}"/>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52273213-CBD2-4EE5-8D3D-B7B12187B566}"/>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83051A60-562A-4698-833B-91BB43CCF27C}"/>
              </a:ext>
            </a:extLst>
          </p:cNvPr>
          <p:cNvSpPr>
            <a:spLocks noGrp="1"/>
          </p:cNvSpPr>
          <p:nvPr>
            <p:ph type="dt" sz="half" idx="10"/>
          </p:nvPr>
        </p:nvSpPr>
        <p:spPr>
          <a:xfrm>
            <a:off x="838200" y="6356350"/>
            <a:ext cx="2743200" cy="365125"/>
          </a:xfrm>
          <a:prstGeom prst="rect">
            <a:avLst/>
          </a:prstGeom>
        </p:spPr>
        <p:txBody>
          <a:bodyPr/>
          <a:lstStyle/>
          <a:p>
            <a:fld id="{FF2DE6CA-D853-4964-8586-CB3FC29C4D5F}" type="datetimeFigureOut">
              <a:rPr lang="sv-SE" smtClean="0"/>
              <a:t>2023-03-27</a:t>
            </a:fld>
            <a:endParaRPr lang="sv-SE"/>
          </a:p>
        </p:txBody>
      </p:sp>
      <p:sp>
        <p:nvSpPr>
          <p:cNvPr id="6" name="Platshållare för sidfot 5">
            <a:extLst>
              <a:ext uri="{FF2B5EF4-FFF2-40B4-BE49-F238E27FC236}">
                <a16:creationId xmlns:a16="http://schemas.microsoft.com/office/drawing/2014/main" id="{CCC2E018-F6FC-4ECE-B9AF-CFD0FF762BDC}"/>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B5124F0C-4984-41F6-9885-8F04B888DBCF}"/>
              </a:ext>
            </a:extLst>
          </p:cNvPr>
          <p:cNvSpPr>
            <a:spLocks noGrp="1"/>
          </p:cNvSpPr>
          <p:nvPr>
            <p:ph type="sldNum" sz="quarter" idx="12"/>
          </p:nvPr>
        </p:nvSpPr>
        <p:spPr/>
        <p:txBody>
          <a:bodyPr/>
          <a:lstStyle/>
          <a:p>
            <a:fld id="{462D260E-1133-48E5-9474-A4E4FAA1849F}" type="slidenum">
              <a:rPr lang="sv-SE" smtClean="0"/>
              <a:t>‹#›</a:t>
            </a:fld>
            <a:endParaRPr lang="sv-SE"/>
          </a:p>
        </p:txBody>
      </p:sp>
    </p:spTree>
    <p:extLst>
      <p:ext uri="{BB962C8B-B14F-4D97-AF65-F5344CB8AC3E}">
        <p14:creationId xmlns:p14="http://schemas.microsoft.com/office/powerpoint/2010/main" val="3167598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DD30F8-08F4-4FF1-8C5D-5C3849CF8C1E}"/>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FE11DCD-9424-488D-91D5-7D805F2BC8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8E6D1C6E-EEF2-4D43-AC3F-766AF14788E9}"/>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57C847A9-F1BB-43C1-A1FA-9AA7B1B77D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D4FA3974-F320-4DF8-873F-BB4718547B7F}"/>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468A8F6B-A92D-4757-9830-5D1B8E1B5740}"/>
              </a:ext>
            </a:extLst>
          </p:cNvPr>
          <p:cNvSpPr>
            <a:spLocks noGrp="1"/>
          </p:cNvSpPr>
          <p:nvPr>
            <p:ph type="dt" sz="half" idx="10"/>
          </p:nvPr>
        </p:nvSpPr>
        <p:spPr>
          <a:xfrm>
            <a:off x="838200" y="6356350"/>
            <a:ext cx="2743200" cy="365125"/>
          </a:xfrm>
          <a:prstGeom prst="rect">
            <a:avLst/>
          </a:prstGeom>
        </p:spPr>
        <p:txBody>
          <a:bodyPr/>
          <a:lstStyle/>
          <a:p>
            <a:fld id="{FF2DE6CA-D853-4964-8586-CB3FC29C4D5F}" type="datetimeFigureOut">
              <a:rPr lang="sv-SE" smtClean="0"/>
              <a:t>2023-03-27</a:t>
            </a:fld>
            <a:endParaRPr lang="sv-SE"/>
          </a:p>
        </p:txBody>
      </p:sp>
      <p:sp>
        <p:nvSpPr>
          <p:cNvPr id="8" name="Platshållare för sidfot 7">
            <a:extLst>
              <a:ext uri="{FF2B5EF4-FFF2-40B4-BE49-F238E27FC236}">
                <a16:creationId xmlns:a16="http://schemas.microsoft.com/office/drawing/2014/main" id="{5931124B-349F-4F49-8CCB-F6A7A8924B4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9" name="Platshållare för bildnummer 8">
            <a:extLst>
              <a:ext uri="{FF2B5EF4-FFF2-40B4-BE49-F238E27FC236}">
                <a16:creationId xmlns:a16="http://schemas.microsoft.com/office/drawing/2014/main" id="{76F2113C-6056-429A-8025-A9DF65270E09}"/>
              </a:ext>
            </a:extLst>
          </p:cNvPr>
          <p:cNvSpPr>
            <a:spLocks noGrp="1"/>
          </p:cNvSpPr>
          <p:nvPr>
            <p:ph type="sldNum" sz="quarter" idx="12"/>
          </p:nvPr>
        </p:nvSpPr>
        <p:spPr/>
        <p:txBody>
          <a:bodyPr/>
          <a:lstStyle/>
          <a:p>
            <a:fld id="{462D260E-1133-48E5-9474-A4E4FAA1849F}" type="slidenum">
              <a:rPr lang="sv-SE" smtClean="0"/>
              <a:t>‹#›</a:t>
            </a:fld>
            <a:endParaRPr lang="sv-SE"/>
          </a:p>
        </p:txBody>
      </p:sp>
    </p:spTree>
    <p:extLst>
      <p:ext uri="{BB962C8B-B14F-4D97-AF65-F5344CB8AC3E}">
        <p14:creationId xmlns:p14="http://schemas.microsoft.com/office/powerpoint/2010/main" val="397877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8C4EDF-8DE4-4260-8122-3B814746C1E5}"/>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00D6A8C0-5D7F-458F-8E14-2BECA458404C}"/>
              </a:ext>
            </a:extLst>
          </p:cNvPr>
          <p:cNvSpPr>
            <a:spLocks noGrp="1"/>
          </p:cNvSpPr>
          <p:nvPr>
            <p:ph type="dt" sz="half" idx="10"/>
          </p:nvPr>
        </p:nvSpPr>
        <p:spPr>
          <a:xfrm>
            <a:off x="838200" y="6356350"/>
            <a:ext cx="2743200" cy="365125"/>
          </a:xfrm>
          <a:prstGeom prst="rect">
            <a:avLst/>
          </a:prstGeom>
        </p:spPr>
        <p:txBody>
          <a:bodyPr/>
          <a:lstStyle/>
          <a:p>
            <a:fld id="{FF2DE6CA-D853-4964-8586-CB3FC29C4D5F}" type="datetimeFigureOut">
              <a:rPr lang="sv-SE" smtClean="0"/>
              <a:t>2023-03-27</a:t>
            </a:fld>
            <a:endParaRPr lang="sv-SE"/>
          </a:p>
        </p:txBody>
      </p:sp>
      <p:sp>
        <p:nvSpPr>
          <p:cNvPr id="4" name="Platshållare för sidfot 3">
            <a:extLst>
              <a:ext uri="{FF2B5EF4-FFF2-40B4-BE49-F238E27FC236}">
                <a16:creationId xmlns:a16="http://schemas.microsoft.com/office/drawing/2014/main" id="{91D1622D-D0F9-4B8D-AF08-2DFB7B0B86D8}"/>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5" name="Platshållare för bildnummer 4">
            <a:extLst>
              <a:ext uri="{FF2B5EF4-FFF2-40B4-BE49-F238E27FC236}">
                <a16:creationId xmlns:a16="http://schemas.microsoft.com/office/drawing/2014/main" id="{969CE730-7C40-42B0-90F7-1E52EABE774C}"/>
              </a:ext>
            </a:extLst>
          </p:cNvPr>
          <p:cNvSpPr>
            <a:spLocks noGrp="1"/>
          </p:cNvSpPr>
          <p:nvPr>
            <p:ph type="sldNum" sz="quarter" idx="12"/>
          </p:nvPr>
        </p:nvSpPr>
        <p:spPr/>
        <p:txBody>
          <a:bodyPr/>
          <a:lstStyle/>
          <a:p>
            <a:fld id="{462D260E-1133-48E5-9474-A4E4FAA1849F}" type="slidenum">
              <a:rPr lang="sv-SE" smtClean="0"/>
              <a:t>‹#›</a:t>
            </a:fld>
            <a:endParaRPr lang="sv-SE"/>
          </a:p>
        </p:txBody>
      </p:sp>
    </p:spTree>
    <p:extLst>
      <p:ext uri="{BB962C8B-B14F-4D97-AF65-F5344CB8AC3E}">
        <p14:creationId xmlns:p14="http://schemas.microsoft.com/office/powerpoint/2010/main" val="583376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A28940A-DE8A-4832-8D86-73A37624E995}"/>
              </a:ext>
            </a:extLst>
          </p:cNvPr>
          <p:cNvSpPr>
            <a:spLocks noGrp="1"/>
          </p:cNvSpPr>
          <p:nvPr>
            <p:ph type="dt" sz="half" idx="10"/>
          </p:nvPr>
        </p:nvSpPr>
        <p:spPr>
          <a:xfrm>
            <a:off x="838200" y="6356350"/>
            <a:ext cx="2743200" cy="365125"/>
          </a:xfrm>
          <a:prstGeom prst="rect">
            <a:avLst/>
          </a:prstGeom>
        </p:spPr>
        <p:txBody>
          <a:bodyPr/>
          <a:lstStyle/>
          <a:p>
            <a:fld id="{FF2DE6CA-D853-4964-8586-CB3FC29C4D5F}" type="datetimeFigureOut">
              <a:rPr lang="sv-SE" smtClean="0"/>
              <a:t>2023-03-27</a:t>
            </a:fld>
            <a:endParaRPr lang="sv-SE"/>
          </a:p>
        </p:txBody>
      </p:sp>
      <p:sp>
        <p:nvSpPr>
          <p:cNvPr id="3" name="Platshållare för sidfot 2">
            <a:extLst>
              <a:ext uri="{FF2B5EF4-FFF2-40B4-BE49-F238E27FC236}">
                <a16:creationId xmlns:a16="http://schemas.microsoft.com/office/drawing/2014/main" id="{5133AE9D-6A3A-4C2E-BE8D-1EBA52C6D0BF}"/>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4" name="Platshållare för bildnummer 3">
            <a:extLst>
              <a:ext uri="{FF2B5EF4-FFF2-40B4-BE49-F238E27FC236}">
                <a16:creationId xmlns:a16="http://schemas.microsoft.com/office/drawing/2014/main" id="{5704CAE8-E9F1-4EBA-9672-9A74573D8D79}"/>
              </a:ext>
            </a:extLst>
          </p:cNvPr>
          <p:cNvSpPr>
            <a:spLocks noGrp="1"/>
          </p:cNvSpPr>
          <p:nvPr>
            <p:ph type="sldNum" sz="quarter" idx="12"/>
          </p:nvPr>
        </p:nvSpPr>
        <p:spPr/>
        <p:txBody>
          <a:bodyPr/>
          <a:lstStyle/>
          <a:p>
            <a:fld id="{462D260E-1133-48E5-9474-A4E4FAA1849F}" type="slidenum">
              <a:rPr lang="sv-SE" smtClean="0"/>
              <a:t>‹#›</a:t>
            </a:fld>
            <a:endParaRPr lang="sv-SE"/>
          </a:p>
        </p:txBody>
      </p:sp>
    </p:spTree>
    <p:extLst>
      <p:ext uri="{BB962C8B-B14F-4D97-AF65-F5344CB8AC3E}">
        <p14:creationId xmlns:p14="http://schemas.microsoft.com/office/powerpoint/2010/main" val="2426842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6E1522-5A8F-48B6-A232-4CD0B37019B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5013505-85FA-4908-AB4F-B965B4122B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CA51F72E-DA55-443C-AACC-2FFEACFCBA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732E022A-3DE0-4982-BB25-D56AF7E92EA0}"/>
              </a:ext>
            </a:extLst>
          </p:cNvPr>
          <p:cNvSpPr>
            <a:spLocks noGrp="1"/>
          </p:cNvSpPr>
          <p:nvPr>
            <p:ph type="dt" sz="half" idx="10"/>
          </p:nvPr>
        </p:nvSpPr>
        <p:spPr>
          <a:xfrm>
            <a:off x="838200" y="6356350"/>
            <a:ext cx="2743200" cy="365125"/>
          </a:xfrm>
          <a:prstGeom prst="rect">
            <a:avLst/>
          </a:prstGeom>
        </p:spPr>
        <p:txBody>
          <a:bodyPr/>
          <a:lstStyle/>
          <a:p>
            <a:fld id="{FF2DE6CA-D853-4964-8586-CB3FC29C4D5F}" type="datetimeFigureOut">
              <a:rPr lang="sv-SE" smtClean="0"/>
              <a:t>2023-03-27</a:t>
            </a:fld>
            <a:endParaRPr lang="sv-SE"/>
          </a:p>
        </p:txBody>
      </p:sp>
      <p:sp>
        <p:nvSpPr>
          <p:cNvPr id="6" name="Platshållare för sidfot 5">
            <a:extLst>
              <a:ext uri="{FF2B5EF4-FFF2-40B4-BE49-F238E27FC236}">
                <a16:creationId xmlns:a16="http://schemas.microsoft.com/office/drawing/2014/main" id="{D9DD7C1A-5083-40DB-B698-C81B4CC41234}"/>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78AE9F2D-3E48-41A5-A7FE-C48C21546EB4}"/>
              </a:ext>
            </a:extLst>
          </p:cNvPr>
          <p:cNvSpPr>
            <a:spLocks noGrp="1"/>
          </p:cNvSpPr>
          <p:nvPr>
            <p:ph type="sldNum" sz="quarter" idx="12"/>
          </p:nvPr>
        </p:nvSpPr>
        <p:spPr/>
        <p:txBody>
          <a:bodyPr/>
          <a:lstStyle/>
          <a:p>
            <a:fld id="{462D260E-1133-48E5-9474-A4E4FAA1849F}" type="slidenum">
              <a:rPr lang="sv-SE" smtClean="0"/>
              <a:t>‹#›</a:t>
            </a:fld>
            <a:endParaRPr lang="sv-SE"/>
          </a:p>
        </p:txBody>
      </p:sp>
    </p:spTree>
    <p:extLst>
      <p:ext uri="{BB962C8B-B14F-4D97-AF65-F5344CB8AC3E}">
        <p14:creationId xmlns:p14="http://schemas.microsoft.com/office/powerpoint/2010/main" val="1239621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D61003-0479-47BF-A6B7-03C27EBBEB8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8BB0865-1EB4-4BBF-9775-27BB8CCBB403}"/>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51A568F-3256-4147-AC07-E7524C697276}"/>
              </a:ext>
            </a:extLst>
          </p:cNvPr>
          <p:cNvSpPr>
            <a:spLocks noGrp="1"/>
          </p:cNvSpPr>
          <p:nvPr>
            <p:ph type="dt" sz="half" idx="10"/>
          </p:nvPr>
        </p:nvSpPr>
        <p:spPr/>
        <p:txBody>
          <a:bodyPr/>
          <a:lstStyle/>
          <a:p>
            <a:fld id="{1590F669-FA77-4F95-B893-E5B096619765}" type="datetime1">
              <a:rPr lang="sv-SE" smtClean="0"/>
              <a:t>2023-03-27</a:t>
            </a:fld>
            <a:endParaRPr lang="sv-SE"/>
          </a:p>
        </p:txBody>
      </p:sp>
      <p:sp>
        <p:nvSpPr>
          <p:cNvPr id="5" name="Platshållare för sidfot 4">
            <a:extLst>
              <a:ext uri="{FF2B5EF4-FFF2-40B4-BE49-F238E27FC236}">
                <a16:creationId xmlns:a16="http://schemas.microsoft.com/office/drawing/2014/main" id="{03A30649-BB01-4C26-8598-7DEA2CEE1A1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31C67C8-53BB-42EB-B2AA-AE2649344993}"/>
              </a:ext>
            </a:extLst>
          </p:cNvPr>
          <p:cNvSpPr>
            <a:spLocks noGrp="1"/>
          </p:cNvSpPr>
          <p:nvPr>
            <p:ph type="sldNum" sz="quarter" idx="12"/>
          </p:nvPr>
        </p:nvSpPr>
        <p:spPr/>
        <p:txBody>
          <a:bodyPr/>
          <a:lstStyle/>
          <a:p>
            <a:fld id="{E07EDFC8-FA48-4A00-963F-28A8CFE93172}" type="slidenum">
              <a:rPr lang="sv-SE" smtClean="0"/>
              <a:t>‹#›</a:t>
            </a:fld>
            <a:endParaRPr lang="sv-SE"/>
          </a:p>
        </p:txBody>
      </p:sp>
    </p:spTree>
    <p:extLst>
      <p:ext uri="{BB962C8B-B14F-4D97-AF65-F5344CB8AC3E}">
        <p14:creationId xmlns:p14="http://schemas.microsoft.com/office/powerpoint/2010/main" val="3988898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D009BE-3F8B-43D2-827C-A78700B658F5}"/>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38B37A60-6D82-4388-AB83-8E74815301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64C6418B-4DBD-4559-BF5F-9DB56BCACA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32701B4-ED2D-4800-B978-67B4D41A9537}"/>
              </a:ext>
            </a:extLst>
          </p:cNvPr>
          <p:cNvSpPr>
            <a:spLocks noGrp="1"/>
          </p:cNvSpPr>
          <p:nvPr>
            <p:ph type="dt" sz="half" idx="10"/>
          </p:nvPr>
        </p:nvSpPr>
        <p:spPr>
          <a:xfrm>
            <a:off x="838200" y="6356350"/>
            <a:ext cx="2743200" cy="365125"/>
          </a:xfrm>
          <a:prstGeom prst="rect">
            <a:avLst/>
          </a:prstGeom>
        </p:spPr>
        <p:txBody>
          <a:bodyPr/>
          <a:lstStyle/>
          <a:p>
            <a:fld id="{FF2DE6CA-D853-4964-8586-CB3FC29C4D5F}" type="datetimeFigureOut">
              <a:rPr lang="sv-SE" smtClean="0"/>
              <a:t>2023-03-27</a:t>
            </a:fld>
            <a:endParaRPr lang="sv-SE"/>
          </a:p>
        </p:txBody>
      </p:sp>
      <p:sp>
        <p:nvSpPr>
          <p:cNvPr id="6" name="Platshållare för sidfot 5">
            <a:extLst>
              <a:ext uri="{FF2B5EF4-FFF2-40B4-BE49-F238E27FC236}">
                <a16:creationId xmlns:a16="http://schemas.microsoft.com/office/drawing/2014/main" id="{A4B57D9B-5E80-4CC7-A824-CA38ECCF703B}"/>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BF4CA2F5-1235-4D6B-9F8B-AB92AE32B116}"/>
              </a:ext>
            </a:extLst>
          </p:cNvPr>
          <p:cNvSpPr>
            <a:spLocks noGrp="1"/>
          </p:cNvSpPr>
          <p:nvPr>
            <p:ph type="sldNum" sz="quarter" idx="12"/>
          </p:nvPr>
        </p:nvSpPr>
        <p:spPr/>
        <p:txBody>
          <a:bodyPr/>
          <a:lstStyle/>
          <a:p>
            <a:fld id="{462D260E-1133-48E5-9474-A4E4FAA1849F}" type="slidenum">
              <a:rPr lang="sv-SE" smtClean="0"/>
              <a:t>‹#›</a:t>
            </a:fld>
            <a:endParaRPr lang="sv-SE"/>
          </a:p>
        </p:txBody>
      </p:sp>
    </p:spTree>
    <p:extLst>
      <p:ext uri="{BB962C8B-B14F-4D97-AF65-F5344CB8AC3E}">
        <p14:creationId xmlns:p14="http://schemas.microsoft.com/office/powerpoint/2010/main" val="29692418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0085C7-765A-4E0E-AC21-8DD84D8B3F17}"/>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57DB0EBE-E5D9-4BE5-A40B-9E1C311409DC}"/>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3CEECD3-0BC2-4AE3-971D-CFC76EB8E0E6}"/>
              </a:ext>
            </a:extLst>
          </p:cNvPr>
          <p:cNvSpPr>
            <a:spLocks noGrp="1"/>
          </p:cNvSpPr>
          <p:nvPr>
            <p:ph type="dt" sz="half" idx="10"/>
          </p:nvPr>
        </p:nvSpPr>
        <p:spPr>
          <a:xfrm>
            <a:off x="838200" y="6356350"/>
            <a:ext cx="2743200" cy="365125"/>
          </a:xfrm>
          <a:prstGeom prst="rect">
            <a:avLst/>
          </a:prstGeom>
        </p:spPr>
        <p:txBody>
          <a:bodyPr/>
          <a:lstStyle/>
          <a:p>
            <a:fld id="{FF2DE6CA-D853-4964-8586-CB3FC29C4D5F}" type="datetimeFigureOut">
              <a:rPr lang="sv-SE" smtClean="0"/>
              <a:t>2023-03-27</a:t>
            </a:fld>
            <a:endParaRPr lang="sv-SE"/>
          </a:p>
        </p:txBody>
      </p:sp>
      <p:sp>
        <p:nvSpPr>
          <p:cNvPr id="5" name="Platshållare för sidfot 4">
            <a:extLst>
              <a:ext uri="{FF2B5EF4-FFF2-40B4-BE49-F238E27FC236}">
                <a16:creationId xmlns:a16="http://schemas.microsoft.com/office/drawing/2014/main" id="{A992D9DA-603E-4CB8-8595-809866578714}"/>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F02A174B-1A25-4CAF-9C4B-D1D1AF8FDBBF}"/>
              </a:ext>
            </a:extLst>
          </p:cNvPr>
          <p:cNvSpPr>
            <a:spLocks noGrp="1"/>
          </p:cNvSpPr>
          <p:nvPr>
            <p:ph type="sldNum" sz="quarter" idx="12"/>
          </p:nvPr>
        </p:nvSpPr>
        <p:spPr/>
        <p:txBody>
          <a:bodyPr/>
          <a:lstStyle/>
          <a:p>
            <a:fld id="{462D260E-1133-48E5-9474-A4E4FAA1849F}" type="slidenum">
              <a:rPr lang="sv-SE" smtClean="0"/>
              <a:t>‹#›</a:t>
            </a:fld>
            <a:endParaRPr lang="sv-SE"/>
          </a:p>
        </p:txBody>
      </p:sp>
    </p:spTree>
    <p:extLst>
      <p:ext uri="{BB962C8B-B14F-4D97-AF65-F5344CB8AC3E}">
        <p14:creationId xmlns:p14="http://schemas.microsoft.com/office/powerpoint/2010/main" val="6886003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401F9F5F-709C-4F3D-8874-5C1C386B9DFD}"/>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2A74A99-E4AD-407D-9C52-191E409E1D04}"/>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D174606-50F3-49A3-8677-C41EFE03BD5A}"/>
              </a:ext>
            </a:extLst>
          </p:cNvPr>
          <p:cNvSpPr>
            <a:spLocks noGrp="1"/>
          </p:cNvSpPr>
          <p:nvPr>
            <p:ph type="dt" sz="half" idx="10"/>
          </p:nvPr>
        </p:nvSpPr>
        <p:spPr>
          <a:xfrm>
            <a:off x="838200" y="6356350"/>
            <a:ext cx="2743200" cy="365125"/>
          </a:xfrm>
          <a:prstGeom prst="rect">
            <a:avLst/>
          </a:prstGeom>
        </p:spPr>
        <p:txBody>
          <a:bodyPr/>
          <a:lstStyle/>
          <a:p>
            <a:fld id="{FF2DE6CA-D853-4964-8586-CB3FC29C4D5F}" type="datetimeFigureOut">
              <a:rPr lang="sv-SE" smtClean="0"/>
              <a:t>2023-03-27</a:t>
            </a:fld>
            <a:endParaRPr lang="sv-SE"/>
          </a:p>
        </p:txBody>
      </p:sp>
      <p:sp>
        <p:nvSpPr>
          <p:cNvPr id="5" name="Platshållare för sidfot 4">
            <a:extLst>
              <a:ext uri="{FF2B5EF4-FFF2-40B4-BE49-F238E27FC236}">
                <a16:creationId xmlns:a16="http://schemas.microsoft.com/office/drawing/2014/main" id="{4875F1F7-06DA-430C-A35A-BF4A8D84B012}"/>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6873689C-8DC6-4B4F-9672-7ABB66F5CBFA}"/>
              </a:ext>
            </a:extLst>
          </p:cNvPr>
          <p:cNvSpPr>
            <a:spLocks noGrp="1"/>
          </p:cNvSpPr>
          <p:nvPr>
            <p:ph type="sldNum" sz="quarter" idx="12"/>
          </p:nvPr>
        </p:nvSpPr>
        <p:spPr/>
        <p:txBody>
          <a:bodyPr/>
          <a:lstStyle/>
          <a:p>
            <a:fld id="{462D260E-1133-48E5-9474-A4E4FAA1849F}" type="slidenum">
              <a:rPr lang="sv-SE" smtClean="0"/>
              <a:t>‹#›</a:t>
            </a:fld>
            <a:endParaRPr lang="sv-SE"/>
          </a:p>
        </p:txBody>
      </p:sp>
    </p:spTree>
    <p:extLst>
      <p:ext uri="{BB962C8B-B14F-4D97-AF65-F5344CB8AC3E}">
        <p14:creationId xmlns:p14="http://schemas.microsoft.com/office/powerpoint/2010/main" val="1224581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0033CC"/>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3/27/2023</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lang="nb-NO" smtClean="0"/>
              <a:pPr marL="38100">
                <a:lnSpc>
                  <a:spcPts val="1240"/>
                </a:lnSpc>
              </a:pPr>
              <a:t>‹#›</a:t>
            </a:fld>
            <a:endParaRPr lang="nb-NO"/>
          </a:p>
        </p:txBody>
      </p:sp>
    </p:spTree>
    <p:extLst>
      <p:ext uri="{BB962C8B-B14F-4D97-AF65-F5344CB8AC3E}">
        <p14:creationId xmlns:p14="http://schemas.microsoft.com/office/powerpoint/2010/main" val="3090267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Innhold">
    <p:spTree>
      <p:nvGrpSpPr>
        <p:cNvPr id="1" name=""/>
        <p:cNvGrpSpPr/>
        <p:nvPr/>
      </p:nvGrpSpPr>
      <p:grpSpPr>
        <a:xfrm>
          <a:off x="0" y="0"/>
          <a:ext cx="0" cy="0"/>
          <a:chOff x="0" y="0"/>
          <a:chExt cx="0" cy="0"/>
        </a:xfrm>
      </p:grpSpPr>
      <p:sp>
        <p:nvSpPr>
          <p:cNvPr id="6" name="Plassholder for tittel 1">
            <a:extLst>
              <a:ext uri="{FF2B5EF4-FFF2-40B4-BE49-F238E27FC236}">
                <a16:creationId xmlns:a16="http://schemas.microsoft.com/office/drawing/2014/main" id="{05EE7753-7937-2848-86A7-8DF6CFBEDE89}"/>
              </a:ext>
            </a:extLst>
          </p:cNvPr>
          <p:cNvSpPr>
            <a:spLocks noGrp="1"/>
          </p:cNvSpPr>
          <p:nvPr>
            <p:ph type="title"/>
          </p:nvPr>
        </p:nvSpPr>
        <p:spPr>
          <a:xfrm>
            <a:off x="838200" y="692439"/>
            <a:ext cx="10515600" cy="1054100"/>
          </a:xfrm>
          <a:prstGeom prst="rect">
            <a:avLst/>
          </a:prstGeom>
        </p:spPr>
        <p:txBody>
          <a:bodyPr vert="horz" lIns="91440" tIns="45720" rIns="91440" bIns="45720" rtlCol="0" anchor="ctr">
            <a:normAutofit/>
          </a:bodyPr>
          <a:lstStyle/>
          <a:p>
            <a:r>
              <a:rPr lang="nb-NO"/>
              <a:t>Klikk for å redigere tittelstil</a:t>
            </a:r>
          </a:p>
        </p:txBody>
      </p:sp>
      <p:sp>
        <p:nvSpPr>
          <p:cNvPr id="10" name="Plassholder for tekst 8"/>
          <p:cNvSpPr>
            <a:spLocks noGrp="1"/>
          </p:cNvSpPr>
          <p:nvPr>
            <p:ph type="body" sz="quarter" idx="10"/>
          </p:nvPr>
        </p:nvSpPr>
        <p:spPr>
          <a:xfrm>
            <a:off x="838200" y="1892136"/>
            <a:ext cx="10515600" cy="1384995"/>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573085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FDD776-7330-433D-B952-D0EA1AA32A07}"/>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EF920B7B-7BCC-4C19-B120-FE8CAC3AC5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EDDFE556-6169-4BED-BD23-2A5BDABC4495}"/>
              </a:ext>
            </a:extLst>
          </p:cNvPr>
          <p:cNvSpPr>
            <a:spLocks noGrp="1"/>
          </p:cNvSpPr>
          <p:nvPr>
            <p:ph type="dt" sz="half" idx="10"/>
          </p:nvPr>
        </p:nvSpPr>
        <p:spPr/>
        <p:txBody>
          <a:bodyPr/>
          <a:lstStyle/>
          <a:p>
            <a:fld id="{F6C89B6C-A36D-4F57-AB20-5915D1329D71}" type="datetime1">
              <a:rPr lang="sv-SE" smtClean="0"/>
              <a:t>2023-03-27</a:t>
            </a:fld>
            <a:endParaRPr lang="sv-SE"/>
          </a:p>
        </p:txBody>
      </p:sp>
      <p:sp>
        <p:nvSpPr>
          <p:cNvPr id="5" name="Platshållare för sidfot 4">
            <a:extLst>
              <a:ext uri="{FF2B5EF4-FFF2-40B4-BE49-F238E27FC236}">
                <a16:creationId xmlns:a16="http://schemas.microsoft.com/office/drawing/2014/main" id="{31C5C2CF-E349-489E-A0A1-863E994FE32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68EDBE2-67CC-4AD6-8347-33EC6AD8AC3C}"/>
              </a:ext>
            </a:extLst>
          </p:cNvPr>
          <p:cNvSpPr>
            <a:spLocks noGrp="1"/>
          </p:cNvSpPr>
          <p:nvPr>
            <p:ph type="sldNum" sz="quarter" idx="12"/>
          </p:nvPr>
        </p:nvSpPr>
        <p:spPr/>
        <p:txBody>
          <a:bodyPr/>
          <a:lstStyle/>
          <a:p>
            <a:fld id="{E07EDFC8-FA48-4A00-963F-28A8CFE93172}" type="slidenum">
              <a:rPr lang="sv-SE" smtClean="0"/>
              <a:t>‹#›</a:t>
            </a:fld>
            <a:endParaRPr lang="sv-SE"/>
          </a:p>
        </p:txBody>
      </p:sp>
    </p:spTree>
    <p:extLst>
      <p:ext uri="{BB962C8B-B14F-4D97-AF65-F5344CB8AC3E}">
        <p14:creationId xmlns:p14="http://schemas.microsoft.com/office/powerpoint/2010/main" val="1842826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9BF8EB-2CF0-46B6-903E-2F4F314E205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AC91EC9-E003-417C-B4CB-351278D53DD3}"/>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188D9133-5337-49FB-B3C2-C82D00207369}"/>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BC72DC01-D791-43AE-9A88-FF93531880ED}"/>
              </a:ext>
            </a:extLst>
          </p:cNvPr>
          <p:cNvSpPr>
            <a:spLocks noGrp="1"/>
          </p:cNvSpPr>
          <p:nvPr>
            <p:ph type="dt" sz="half" idx="10"/>
          </p:nvPr>
        </p:nvSpPr>
        <p:spPr/>
        <p:txBody>
          <a:bodyPr/>
          <a:lstStyle/>
          <a:p>
            <a:fld id="{137ABBF0-AD6D-4B5C-AF44-BB913DDDD0C8}" type="datetime1">
              <a:rPr lang="sv-SE" smtClean="0"/>
              <a:t>2023-03-27</a:t>
            </a:fld>
            <a:endParaRPr lang="sv-SE"/>
          </a:p>
        </p:txBody>
      </p:sp>
      <p:sp>
        <p:nvSpPr>
          <p:cNvPr id="6" name="Platshållare för sidfot 5">
            <a:extLst>
              <a:ext uri="{FF2B5EF4-FFF2-40B4-BE49-F238E27FC236}">
                <a16:creationId xmlns:a16="http://schemas.microsoft.com/office/drawing/2014/main" id="{37848B74-C8AC-40D6-8208-1ADDB759D51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4061D80-5B54-4DF2-9B3C-AFBAD96F0391}"/>
              </a:ext>
            </a:extLst>
          </p:cNvPr>
          <p:cNvSpPr>
            <a:spLocks noGrp="1"/>
          </p:cNvSpPr>
          <p:nvPr>
            <p:ph type="sldNum" sz="quarter" idx="12"/>
          </p:nvPr>
        </p:nvSpPr>
        <p:spPr/>
        <p:txBody>
          <a:bodyPr/>
          <a:lstStyle/>
          <a:p>
            <a:fld id="{E07EDFC8-FA48-4A00-963F-28A8CFE93172}" type="slidenum">
              <a:rPr lang="sv-SE" smtClean="0"/>
              <a:t>‹#›</a:t>
            </a:fld>
            <a:endParaRPr lang="sv-SE"/>
          </a:p>
        </p:txBody>
      </p:sp>
    </p:spTree>
    <p:extLst>
      <p:ext uri="{BB962C8B-B14F-4D97-AF65-F5344CB8AC3E}">
        <p14:creationId xmlns:p14="http://schemas.microsoft.com/office/powerpoint/2010/main" val="2695114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6485D9C-60C8-464E-8069-0678144AAB03}"/>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57BCE56-7AC1-43ED-9F9D-76757705DD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062F567A-A4F8-4BA7-820B-9AC0C110F436}"/>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6F81FE1A-76AA-4310-93A1-1C9E36F0E7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61B98C4E-3A1E-4C73-B852-98E3E5F555C2}"/>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187AA4D3-5C64-4FC4-9B57-C705C3EE33A4}"/>
              </a:ext>
            </a:extLst>
          </p:cNvPr>
          <p:cNvSpPr>
            <a:spLocks noGrp="1"/>
          </p:cNvSpPr>
          <p:nvPr>
            <p:ph type="dt" sz="half" idx="10"/>
          </p:nvPr>
        </p:nvSpPr>
        <p:spPr/>
        <p:txBody>
          <a:bodyPr/>
          <a:lstStyle/>
          <a:p>
            <a:fld id="{90DE48E3-8E09-46CB-87FB-AA607A0CAB37}" type="datetime1">
              <a:rPr lang="sv-SE" smtClean="0"/>
              <a:t>2023-03-27</a:t>
            </a:fld>
            <a:endParaRPr lang="sv-SE"/>
          </a:p>
        </p:txBody>
      </p:sp>
      <p:sp>
        <p:nvSpPr>
          <p:cNvPr id="8" name="Platshållare för sidfot 7">
            <a:extLst>
              <a:ext uri="{FF2B5EF4-FFF2-40B4-BE49-F238E27FC236}">
                <a16:creationId xmlns:a16="http://schemas.microsoft.com/office/drawing/2014/main" id="{7C3236A6-14FC-4543-8DFA-B9D1A619D1A7}"/>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8D970396-A08E-4A46-ADBD-28A8BB0D4167}"/>
              </a:ext>
            </a:extLst>
          </p:cNvPr>
          <p:cNvSpPr>
            <a:spLocks noGrp="1"/>
          </p:cNvSpPr>
          <p:nvPr>
            <p:ph type="sldNum" sz="quarter" idx="12"/>
          </p:nvPr>
        </p:nvSpPr>
        <p:spPr/>
        <p:txBody>
          <a:bodyPr/>
          <a:lstStyle/>
          <a:p>
            <a:fld id="{E07EDFC8-FA48-4A00-963F-28A8CFE93172}" type="slidenum">
              <a:rPr lang="sv-SE" smtClean="0"/>
              <a:t>‹#›</a:t>
            </a:fld>
            <a:endParaRPr lang="sv-SE"/>
          </a:p>
        </p:txBody>
      </p:sp>
    </p:spTree>
    <p:extLst>
      <p:ext uri="{BB962C8B-B14F-4D97-AF65-F5344CB8AC3E}">
        <p14:creationId xmlns:p14="http://schemas.microsoft.com/office/powerpoint/2010/main" val="1948942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52708B-8A45-42C3-880E-36DFF083158D}"/>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C16D4467-5682-4B27-8E22-6D7EAEE3BE4D}"/>
              </a:ext>
            </a:extLst>
          </p:cNvPr>
          <p:cNvSpPr>
            <a:spLocks noGrp="1"/>
          </p:cNvSpPr>
          <p:nvPr>
            <p:ph type="dt" sz="half" idx="10"/>
          </p:nvPr>
        </p:nvSpPr>
        <p:spPr/>
        <p:txBody>
          <a:bodyPr/>
          <a:lstStyle/>
          <a:p>
            <a:fld id="{960C83B5-33DF-4D1D-AA21-284F0B715A05}" type="datetime1">
              <a:rPr lang="sv-SE" smtClean="0"/>
              <a:t>2023-03-27</a:t>
            </a:fld>
            <a:endParaRPr lang="sv-SE"/>
          </a:p>
        </p:txBody>
      </p:sp>
      <p:sp>
        <p:nvSpPr>
          <p:cNvPr id="4" name="Platshållare för sidfot 3">
            <a:extLst>
              <a:ext uri="{FF2B5EF4-FFF2-40B4-BE49-F238E27FC236}">
                <a16:creationId xmlns:a16="http://schemas.microsoft.com/office/drawing/2014/main" id="{331BE7C4-B3EC-4934-88FC-BEEC81FC61AC}"/>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A7DAF9F-C2E9-4A77-8527-3617572FCD2B}"/>
              </a:ext>
            </a:extLst>
          </p:cNvPr>
          <p:cNvSpPr>
            <a:spLocks noGrp="1"/>
          </p:cNvSpPr>
          <p:nvPr>
            <p:ph type="sldNum" sz="quarter" idx="12"/>
          </p:nvPr>
        </p:nvSpPr>
        <p:spPr/>
        <p:txBody>
          <a:bodyPr/>
          <a:lstStyle/>
          <a:p>
            <a:fld id="{E07EDFC8-FA48-4A00-963F-28A8CFE93172}" type="slidenum">
              <a:rPr lang="sv-SE" smtClean="0"/>
              <a:t>‹#›</a:t>
            </a:fld>
            <a:endParaRPr lang="sv-SE"/>
          </a:p>
        </p:txBody>
      </p:sp>
    </p:spTree>
    <p:extLst>
      <p:ext uri="{BB962C8B-B14F-4D97-AF65-F5344CB8AC3E}">
        <p14:creationId xmlns:p14="http://schemas.microsoft.com/office/powerpoint/2010/main" val="2155517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1CCDE15-90CC-4E6C-B792-ED857CF6C446}"/>
              </a:ext>
            </a:extLst>
          </p:cNvPr>
          <p:cNvSpPr>
            <a:spLocks noGrp="1"/>
          </p:cNvSpPr>
          <p:nvPr>
            <p:ph type="dt" sz="half" idx="10"/>
          </p:nvPr>
        </p:nvSpPr>
        <p:spPr/>
        <p:txBody>
          <a:bodyPr/>
          <a:lstStyle/>
          <a:p>
            <a:fld id="{0D6A4283-FF9B-4883-8451-F132C1E5B4AD}" type="datetime1">
              <a:rPr lang="sv-SE" smtClean="0"/>
              <a:t>2023-03-27</a:t>
            </a:fld>
            <a:endParaRPr lang="sv-SE"/>
          </a:p>
        </p:txBody>
      </p:sp>
      <p:sp>
        <p:nvSpPr>
          <p:cNvPr id="3" name="Platshållare för sidfot 2">
            <a:extLst>
              <a:ext uri="{FF2B5EF4-FFF2-40B4-BE49-F238E27FC236}">
                <a16:creationId xmlns:a16="http://schemas.microsoft.com/office/drawing/2014/main" id="{5C348C68-F55F-47E9-BC72-220490CBA43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8C5C6A6E-DB72-410F-BA0A-3FCF66ECF393}"/>
              </a:ext>
            </a:extLst>
          </p:cNvPr>
          <p:cNvSpPr>
            <a:spLocks noGrp="1"/>
          </p:cNvSpPr>
          <p:nvPr>
            <p:ph type="sldNum" sz="quarter" idx="12"/>
          </p:nvPr>
        </p:nvSpPr>
        <p:spPr/>
        <p:txBody>
          <a:bodyPr/>
          <a:lstStyle/>
          <a:p>
            <a:fld id="{E07EDFC8-FA48-4A00-963F-28A8CFE93172}" type="slidenum">
              <a:rPr lang="sv-SE" smtClean="0"/>
              <a:t>‹#›</a:t>
            </a:fld>
            <a:endParaRPr lang="sv-SE"/>
          </a:p>
        </p:txBody>
      </p:sp>
    </p:spTree>
    <p:extLst>
      <p:ext uri="{BB962C8B-B14F-4D97-AF65-F5344CB8AC3E}">
        <p14:creationId xmlns:p14="http://schemas.microsoft.com/office/powerpoint/2010/main" val="1046136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DA699F-994D-4A86-8E44-CC1DEDAE2A57}"/>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94D6447-D40E-4FB8-AABB-AE63CDD591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30ABEF1F-6E24-42B5-B1CD-888C6C380F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BDAA924-D981-4E40-B669-8312AB33DF4C}"/>
              </a:ext>
            </a:extLst>
          </p:cNvPr>
          <p:cNvSpPr>
            <a:spLocks noGrp="1"/>
          </p:cNvSpPr>
          <p:nvPr>
            <p:ph type="dt" sz="half" idx="10"/>
          </p:nvPr>
        </p:nvSpPr>
        <p:spPr/>
        <p:txBody>
          <a:bodyPr/>
          <a:lstStyle/>
          <a:p>
            <a:fld id="{2B99AABF-82E0-4BF7-84DB-48AF8F67140F}" type="datetime1">
              <a:rPr lang="sv-SE" smtClean="0"/>
              <a:t>2023-03-27</a:t>
            </a:fld>
            <a:endParaRPr lang="sv-SE"/>
          </a:p>
        </p:txBody>
      </p:sp>
      <p:sp>
        <p:nvSpPr>
          <p:cNvPr id="6" name="Platshållare för sidfot 5">
            <a:extLst>
              <a:ext uri="{FF2B5EF4-FFF2-40B4-BE49-F238E27FC236}">
                <a16:creationId xmlns:a16="http://schemas.microsoft.com/office/drawing/2014/main" id="{CC0E1B3B-4013-4923-90F6-816FED1C1D4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4CED17D-7E81-4DBE-9D2C-90D8794DCB59}"/>
              </a:ext>
            </a:extLst>
          </p:cNvPr>
          <p:cNvSpPr>
            <a:spLocks noGrp="1"/>
          </p:cNvSpPr>
          <p:nvPr>
            <p:ph type="sldNum" sz="quarter" idx="12"/>
          </p:nvPr>
        </p:nvSpPr>
        <p:spPr/>
        <p:txBody>
          <a:bodyPr/>
          <a:lstStyle/>
          <a:p>
            <a:fld id="{E07EDFC8-FA48-4A00-963F-28A8CFE93172}" type="slidenum">
              <a:rPr lang="sv-SE" smtClean="0"/>
              <a:t>‹#›</a:t>
            </a:fld>
            <a:endParaRPr lang="sv-SE"/>
          </a:p>
        </p:txBody>
      </p:sp>
    </p:spTree>
    <p:extLst>
      <p:ext uri="{BB962C8B-B14F-4D97-AF65-F5344CB8AC3E}">
        <p14:creationId xmlns:p14="http://schemas.microsoft.com/office/powerpoint/2010/main" val="3465854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D5DBBA-B412-4F88-BE2A-E6E5F1E73D2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FE9704AB-F57F-487E-ACDB-8CE5E55F2B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8A31230E-BAAB-48DB-8B43-9D71CF667F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EE6F621-E22C-4C33-872E-C75D5A634FE6}"/>
              </a:ext>
            </a:extLst>
          </p:cNvPr>
          <p:cNvSpPr>
            <a:spLocks noGrp="1"/>
          </p:cNvSpPr>
          <p:nvPr>
            <p:ph type="dt" sz="half" idx="10"/>
          </p:nvPr>
        </p:nvSpPr>
        <p:spPr/>
        <p:txBody>
          <a:bodyPr/>
          <a:lstStyle/>
          <a:p>
            <a:fld id="{9FB477D7-483E-4AA2-8840-82474BF1D7E2}" type="datetime1">
              <a:rPr lang="sv-SE" smtClean="0"/>
              <a:t>2023-03-27</a:t>
            </a:fld>
            <a:endParaRPr lang="sv-SE"/>
          </a:p>
        </p:txBody>
      </p:sp>
      <p:sp>
        <p:nvSpPr>
          <p:cNvPr id="6" name="Platshållare för sidfot 5">
            <a:extLst>
              <a:ext uri="{FF2B5EF4-FFF2-40B4-BE49-F238E27FC236}">
                <a16:creationId xmlns:a16="http://schemas.microsoft.com/office/drawing/2014/main" id="{AAF9B78C-FA02-4C19-B08B-2A16C0AE6C0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45861EE-90B4-42CD-A42E-492D4195A893}"/>
              </a:ext>
            </a:extLst>
          </p:cNvPr>
          <p:cNvSpPr>
            <a:spLocks noGrp="1"/>
          </p:cNvSpPr>
          <p:nvPr>
            <p:ph type="sldNum" sz="quarter" idx="12"/>
          </p:nvPr>
        </p:nvSpPr>
        <p:spPr/>
        <p:txBody>
          <a:bodyPr/>
          <a:lstStyle/>
          <a:p>
            <a:fld id="{E07EDFC8-FA48-4A00-963F-28A8CFE93172}" type="slidenum">
              <a:rPr lang="sv-SE" smtClean="0"/>
              <a:t>‹#›</a:t>
            </a:fld>
            <a:endParaRPr lang="sv-SE"/>
          </a:p>
        </p:txBody>
      </p:sp>
    </p:spTree>
    <p:extLst>
      <p:ext uri="{BB962C8B-B14F-4D97-AF65-F5344CB8AC3E}">
        <p14:creationId xmlns:p14="http://schemas.microsoft.com/office/powerpoint/2010/main" val="425845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0BDE60A-2CDB-4CB1-8D8D-1B89F9EB4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A8BD3F45-ACE7-4E29-93C6-1848946A13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FDDF34A-19A2-4557-B7D8-EF6C94D1B9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ABD796-17EB-44AC-BB56-B8DCE04177B8}" type="datetime1">
              <a:rPr lang="sv-SE" smtClean="0"/>
              <a:t>2023-03-27</a:t>
            </a:fld>
            <a:endParaRPr lang="sv-SE"/>
          </a:p>
        </p:txBody>
      </p:sp>
      <p:sp>
        <p:nvSpPr>
          <p:cNvPr id="5" name="Platshållare för sidfot 4">
            <a:extLst>
              <a:ext uri="{FF2B5EF4-FFF2-40B4-BE49-F238E27FC236}">
                <a16:creationId xmlns:a16="http://schemas.microsoft.com/office/drawing/2014/main" id="{986D6C16-F187-42E0-B5C2-28085C7D69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EEB22320-1E76-4B99-8D7C-3D7AABC692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7EDFC8-FA48-4A00-963F-28A8CFE93172}" type="slidenum">
              <a:rPr lang="sv-SE" smtClean="0"/>
              <a:t>‹#›</a:t>
            </a:fld>
            <a:endParaRPr lang="sv-SE"/>
          </a:p>
        </p:txBody>
      </p:sp>
    </p:spTree>
    <p:extLst>
      <p:ext uri="{BB962C8B-B14F-4D97-AF65-F5344CB8AC3E}">
        <p14:creationId xmlns:p14="http://schemas.microsoft.com/office/powerpoint/2010/main" val="1265045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9C43F0D-BE07-4E07-B9F8-E02D124E78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F059AB5-43F1-4293-AAA7-07BFC2CF93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a:extLst>
              <a:ext uri="{FF2B5EF4-FFF2-40B4-BE49-F238E27FC236}">
                <a16:creationId xmlns:a16="http://schemas.microsoft.com/office/drawing/2014/main" id="{7B21A761-F871-4C5B-9C84-8DD0E7BA4A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2D260E-1133-48E5-9474-A4E4FAA1849F}" type="slidenum">
              <a:rPr lang="sv-SE" smtClean="0"/>
              <a:t>‹#›</a:t>
            </a:fld>
            <a:endParaRPr lang="sv-SE"/>
          </a:p>
        </p:txBody>
      </p:sp>
      <p:pic>
        <p:nvPicPr>
          <p:cNvPr id="7" name="Bildobjekt 6">
            <a:extLst>
              <a:ext uri="{FF2B5EF4-FFF2-40B4-BE49-F238E27FC236}">
                <a16:creationId xmlns:a16="http://schemas.microsoft.com/office/drawing/2014/main" id="{230438E3-68DD-433C-A9F8-07BD1EA82A69}"/>
              </a:ext>
            </a:extLst>
          </p:cNvPr>
          <p:cNvPicPr>
            <a:picLocks noChangeAspect="1"/>
          </p:cNvPicPr>
          <p:nvPr userDrawn="1"/>
        </p:nvPicPr>
        <p:blipFill>
          <a:blip r:embed="rId15"/>
          <a:stretch>
            <a:fillRect/>
          </a:stretch>
        </p:blipFill>
        <p:spPr>
          <a:xfrm>
            <a:off x="838200" y="6117919"/>
            <a:ext cx="2152075" cy="603556"/>
          </a:xfrm>
          <a:prstGeom prst="rect">
            <a:avLst/>
          </a:prstGeom>
        </p:spPr>
      </p:pic>
    </p:spTree>
    <p:extLst>
      <p:ext uri="{BB962C8B-B14F-4D97-AF65-F5344CB8AC3E}">
        <p14:creationId xmlns:p14="http://schemas.microsoft.com/office/powerpoint/2010/main" val="1167616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interreg-sverige-norge.com/"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lassholder for innhold 25">
            <a:extLst>
              <a:ext uri="{FF2B5EF4-FFF2-40B4-BE49-F238E27FC236}">
                <a16:creationId xmlns:a16="http://schemas.microsoft.com/office/drawing/2014/main" id="{53065429-4E31-4A68-8D50-87C9C944E2E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5623" b="107"/>
          <a:stretch/>
        </p:blipFill>
        <p:spPr>
          <a:xfrm>
            <a:off x="20" y="10"/>
            <a:ext cx="12191980" cy="6857990"/>
          </a:xfrm>
          <a:prstGeom prst="rect">
            <a:avLst/>
          </a:prstGeom>
        </p:spPr>
      </p:pic>
      <p:sp>
        <p:nvSpPr>
          <p:cNvPr id="30" name="Rectangle 3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tel 3">
            <a:extLst>
              <a:ext uri="{FF2B5EF4-FFF2-40B4-BE49-F238E27FC236}">
                <a16:creationId xmlns:a16="http://schemas.microsoft.com/office/drawing/2014/main" id="{B2A220F3-370F-4FC0-973E-F5C335BBA715}"/>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accent1">
                    <a:lumMod val="75000"/>
                  </a:schemeClr>
                </a:solidFill>
              </a:rPr>
              <a:t>Interreg Sverige-Norge 2021-2027</a:t>
            </a:r>
          </a:p>
        </p:txBody>
      </p:sp>
      <p:cxnSp>
        <p:nvCxnSpPr>
          <p:cNvPr id="34" name="Straight Connector 3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6502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B0A9E55F-729A-4FCE-9FE3-BAE7A7BEF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a:extLst>
              <a:ext uri="{FF2B5EF4-FFF2-40B4-BE49-F238E27FC236}">
                <a16:creationId xmlns:a16="http://schemas.microsoft.com/office/drawing/2014/main" id="{CE3010FA-7934-458A-A15D-E128900324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142" y="365193"/>
            <a:ext cx="4082017" cy="1234811"/>
          </a:xfrm>
          <a:prstGeom prst="rect">
            <a:avLst/>
          </a:prstGeom>
        </p:spPr>
      </p:pic>
      <p:pic>
        <p:nvPicPr>
          <p:cNvPr id="42" name="Bildobjekt 41" descr="En bild som visar text, himmel, blå&#10;&#10;Automatiskt genererad beskrivning">
            <a:extLst>
              <a:ext uri="{FF2B5EF4-FFF2-40B4-BE49-F238E27FC236}">
                <a16:creationId xmlns:a16="http://schemas.microsoft.com/office/drawing/2014/main" id="{60C891D5-4B99-4408-A44A-7AB679C1C2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141" y="5615173"/>
            <a:ext cx="4082018" cy="877634"/>
          </a:xfrm>
          <a:prstGeom prst="rect">
            <a:avLst/>
          </a:prstGeom>
        </p:spPr>
      </p:pic>
      <p:sp>
        <p:nvSpPr>
          <p:cNvPr id="50" name="Rectangle 49">
            <a:extLst>
              <a:ext uri="{FF2B5EF4-FFF2-40B4-BE49-F238E27FC236}">
                <a16:creationId xmlns:a16="http://schemas.microsoft.com/office/drawing/2014/main" id="{4462B9B4-A230-4FCE-AD96-E79B8B458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0" y="0"/>
            <a:ext cx="67437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latshållare för bildnummer 45">
            <a:extLst>
              <a:ext uri="{FF2B5EF4-FFF2-40B4-BE49-F238E27FC236}">
                <a16:creationId xmlns:a16="http://schemas.microsoft.com/office/drawing/2014/main" id="{A6A4F99B-3640-4AA0-A553-7E329DDE08CB}"/>
              </a:ext>
            </a:extLst>
          </p:cNvPr>
          <p:cNvSpPr>
            <a:spLocks noGrp="1"/>
          </p:cNvSpPr>
          <p:nvPr>
            <p:ph type="sldNum" sz="quarter" idx="12"/>
          </p:nvPr>
        </p:nvSpPr>
        <p:spPr/>
        <p:txBody>
          <a:bodyPr/>
          <a:lstStyle/>
          <a:p>
            <a:fld id="{E07EDFC8-FA48-4A00-963F-28A8CFE93172}" type="slidenum">
              <a:rPr lang="sv-SE" smtClean="0"/>
              <a:t>10</a:t>
            </a:fld>
            <a:endParaRPr lang="sv-SE"/>
          </a:p>
        </p:txBody>
      </p:sp>
      <p:pic>
        <p:nvPicPr>
          <p:cNvPr id="49" name="Bildobjekt 48" descr="En bild som visar text&#10;&#10;Automatiskt genererad beskrivning">
            <a:extLst>
              <a:ext uri="{FF2B5EF4-FFF2-40B4-BE49-F238E27FC236}">
                <a16:creationId xmlns:a16="http://schemas.microsoft.com/office/drawing/2014/main" id="{DD406A9A-BDD7-471B-B7A0-50B35C1C1F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141" y="1863571"/>
            <a:ext cx="4062050" cy="3130858"/>
          </a:xfrm>
          <a:prstGeom prst="rect">
            <a:avLst/>
          </a:prstGeom>
        </p:spPr>
      </p:pic>
      <p:sp>
        <p:nvSpPr>
          <p:cNvPr id="11" name="textruta 10">
            <a:extLst>
              <a:ext uri="{FF2B5EF4-FFF2-40B4-BE49-F238E27FC236}">
                <a16:creationId xmlns:a16="http://schemas.microsoft.com/office/drawing/2014/main" id="{57DF6279-430F-4B41-9EDE-6838A898EAD9}"/>
              </a:ext>
            </a:extLst>
          </p:cNvPr>
          <p:cNvSpPr txBox="1"/>
          <p:nvPr/>
        </p:nvSpPr>
        <p:spPr>
          <a:xfrm>
            <a:off x="6369901" y="751344"/>
            <a:ext cx="5138957" cy="5078313"/>
          </a:xfrm>
          <a:prstGeom prst="rect">
            <a:avLst/>
          </a:prstGeom>
          <a:noFill/>
        </p:spPr>
        <p:txBody>
          <a:bodyPr wrap="square">
            <a:spAutoFit/>
          </a:bodyPr>
          <a:lstStyle/>
          <a:p>
            <a:pPr algn="l"/>
            <a:r>
              <a:rPr lang="sv-SE" b="1" dirty="0"/>
              <a:t>Specifikt mål</a:t>
            </a:r>
          </a:p>
          <a:p>
            <a:pPr algn="l"/>
            <a:r>
              <a:rPr lang="sv-SE" b="0" i="1" dirty="0">
                <a:solidFill>
                  <a:srgbClr val="000000"/>
                </a:solidFill>
                <a:effectLst/>
              </a:rPr>
              <a:t>Utveckla och förbättra forsknings- och innovationskapaciteten och användningen av avancerad teknik.</a:t>
            </a:r>
          </a:p>
          <a:p>
            <a:pPr algn="l"/>
            <a:endParaRPr lang="sv-SE" dirty="0">
              <a:solidFill>
                <a:srgbClr val="000000"/>
              </a:solidFill>
            </a:endParaRPr>
          </a:p>
          <a:p>
            <a:pPr algn="l"/>
            <a:r>
              <a:rPr lang="sv-SE" sz="1800" b="1" dirty="0"/>
              <a:t>Exempel:</a:t>
            </a:r>
          </a:p>
          <a:p>
            <a:pPr algn="l"/>
            <a:endParaRPr lang="sv-SE" sz="1800" b="1" dirty="0"/>
          </a:p>
          <a:p>
            <a:pPr indent="-285750" algn="l">
              <a:buFont typeface="Arial" panose="020B0604020202020204" pitchFamily="34" charset="0"/>
              <a:buChar char="•"/>
            </a:pPr>
            <a:r>
              <a:rPr lang="sv-SE" b="0" i="0" dirty="0">
                <a:solidFill>
                  <a:srgbClr val="000000"/>
                </a:solidFill>
                <a:effectLst/>
                <a:latin typeface="open-sans-v20-latin"/>
              </a:rPr>
              <a:t>Projekt som möjliggör tillämpad forskning till nytta för företagen</a:t>
            </a:r>
            <a:endParaRPr lang="sv-SE" sz="1800" dirty="0">
              <a:solidFill>
                <a:srgbClr val="000000"/>
              </a:solidFill>
            </a:endParaRPr>
          </a:p>
          <a:p>
            <a:pPr indent="-285750" algn="l">
              <a:buFont typeface="Arial" panose="020B0604020202020204" pitchFamily="34" charset="0"/>
              <a:buChar char="•"/>
            </a:pPr>
            <a:endParaRPr lang="sv-SE" sz="1800" dirty="0">
              <a:solidFill>
                <a:srgbClr val="000000"/>
              </a:solidFill>
            </a:endParaRPr>
          </a:p>
          <a:p>
            <a:pPr indent="-285750" algn="l">
              <a:buFont typeface="Arial" panose="020B0604020202020204" pitchFamily="34" charset="0"/>
              <a:buChar char="•"/>
            </a:pPr>
            <a:r>
              <a:rPr lang="sv-SE" sz="1800" dirty="0">
                <a:solidFill>
                  <a:srgbClr val="000000"/>
                </a:solidFill>
              </a:rPr>
              <a:t>Innovativa lösningar inom förnybar energi, hälsa, sjukvård och utbildning</a:t>
            </a:r>
          </a:p>
          <a:p>
            <a:pPr indent="-285750" algn="l">
              <a:buFont typeface="Arial" panose="020B0604020202020204" pitchFamily="34" charset="0"/>
              <a:buChar char="•"/>
            </a:pPr>
            <a:endParaRPr lang="sv-SE" sz="1800" dirty="0">
              <a:solidFill>
                <a:srgbClr val="000000"/>
              </a:solidFill>
            </a:endParaRPr>
          </a:p>
          <a:p>
            <a:pPr indent="-285750" algn="l">
              <a:buFont typeface="Arial" panose="020B0604020202020204" pitchFamily="34" charset="0"/>
              <a:buChar char="•"/>
            </a:pPr>
            <a:r>
              <a:rPr lang="sv-SE" sz="1800" dirty="0">
                <a:solidFill>
                  <a:srgbClr val="000000"/>
                </a:solidFill>
              </a:rPr>
              <a:t>Digitalisering som verktyg för den gröna och blå omställningen i programgeografin</a:t>
            </a:r>
          </a:p>
          <a:p>
            <a:pPr algn="l"/>
            <a:endParaRPr lang="sv-SE" dirty="0">
              <a:solidFill>
                <a:srgbClr val="000000"/>
              </a:solidFill>
            </a:endParaRPr>
          </a:p>
          <a:p>
            <a:pPr algn="l"/>
            <a:endParaRPr lang="sv-SE" b="1" dirty="0">
              <a:solidFill>
                <a:srgbClr val="000000"/>
              </a:solidFill>
              <a:latin typeface="+mj-lt"/>
            </a:endParaRPr>
          </a:p>
          <a:p>
            <a:pPr algn="l"/>
            <a:endParaRPr lang="sv-SE" b="1" dirty="0">
              <a:solidFill>
                <a:srgbClr val="000000"/>
              </a:solidFill>
              <a:latin typeface="+mj-lt"/>
            </a:endParaRPr>
          </a:p>
        </p:txBody>
      </p:sp>
      <p:sp>
        <p:nvSpPr>
          <p:cNvPr id="9" name="TekstSylinder 8">
            <a:extLst>
              <a:ext uri="{FF2B5EF4-FFF2-40B4-BE49-F238E27FC236}">
                <a16:creationId xmlns:a16="http://schemas.microsoft.com/office/drawing/2014/main" id="{0F64D55F-603F-49F0-A007-559FB341C0A6}"/>
              </a:ext>
            </a:extLst>
          </p:cNvPr>
          <p:cNvSpPr txBox="1"/>
          <p:nvPr/>
        </p:nvSpPr>
        <p:spPr>
          <a:xfrm>
            <a:off x="683141" y="4106778"/>
            <a:ext cx="4062050" cy="369332"/>
          </a:xfrm>
          <a:prstGeom prst="rect">
            <a:avLst/>
          </a:prstGeom>
          <a:noFill/>
        </p:spPr>
        <p:txBody>
          <a:bodyPr wrap="square" rtlCol="0">
            <a:spAutoFit/>
          </a:bodyPr>
          <a:lstStyle/>
          <a:p>
            <a:pPr algn="ctr"/>
            <a:r>
              <a:rPr lang="nb-NO" dirty="0" err="1">
                <a:solidFill>
                  <a:schemeClr val="bg1"/>
                </a:solidFill>
              </a:rPr>
              <a:t>Innovativa</a:t>
            </a:r>
            <a:r>
              <a:rPr lang="nb-NO" dirty="0">
                <a:solidFill>
                  <a:schemeClr val="bg1"/>
                </a:solidFill>
              </a:rPr>
              <a:t> </a:t>
            </a:r>
            <a:r>
              <a:rPr lang="nb-NO" dirty="0" err="1">
                <a:solidFill>
                  <a:schemeClr val="bg1"/>
                </a:solidFill>
              </a:rPr>
              <a:t>miljöer</a:t>
            </a:r>
            <a:r>
              <a:rPr lang="nb-NO" dirty="0">
                <a:solidFill>
                  <a:schemeClr val="bg1"/>
                </a:solidFill>
              </a:rPr>
              <a:t> </a:t>
            </a:r>
            <a:endParaRPr lang="nn-NO" dirty="0">
              <a:solidFill>
                <a:schemeClr val="bg1"/>
              </a:solidFill>
            </a:endParaRPr>
          </a:p>
        </p:txBody>
      </p:sp>
    </p:spTree>
    <p:extLst>
      <p:ext uri="{BB962C8B-B14F-4D97-AF65-F5344CB8AC3E}">
        <p14:creationId xmlns:p14="http://schemas.microsoft.com/office/powerpoint/2010/main" val="1854605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B0A9E55F-729A-4FCE-9FE3-BAE7A7BEF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a:extLst>
              <a:ext uri="{FF2B5EF4-FFF2-40B4-BE49-F238E27FC236}">
                <a16:creationId xmlns:a16="http://schemas.microsoft.com/office/drawing/2014/main" id="{CE3010FA-7934-458A-A15D-E128900324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142" y="365193"/>
            <a:ext cx="4082017" cy="1234811"/>
          </a:xfrm>
          <a:prstGeom prst="rect">
            <a:avLst/>
          </a:prstGeom>
        </p:spPr>
      </p:pic>
      <p:pic>
        <p:nvPicPr>
          <p:cNvPr id="42" name="Bildobjekt 41" descr="En bild som visar text, himmel, blå&#10;&#10;Automatiskt genererad beskrivning">
            <a:extLst>
              <a:ext uri="{FF2B5EF4-FFF2-40B4-BE49-F238E27FC236}">
                <a16:creationId xmlns:a16="http://schemas.microsoft.com/office/drawing/2014/main" id="{60C891D5-4B99-4408-A44A-7AB679C1C2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141" y="5615173"/>
            <a:ext cx="4082018" cy="877634"/>
          </a:xfrm>
          <a:prstGeom prst="rect">
            <a:avLst/>
          </a:prstGeom>
        </p:spPr>
      </p:pic>
      <p:sp>
        <p:nvSpPr>
          <p:cNvPr id="50" name="Rectangle 49">
            <a:extLst>
              <a:ext uri="{FF2B5EF4-FFF2-40B4-BE49-F238E27FC236}">
                <a16:creationId xmlns:a16="http://schemas.microsoft.com/office/drawing/2014/main" id="{4462B9B4-A230-4FCE-AD96-E79B8B458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0" y="0"/>
            <a:ext cx="67437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latshållare för bildnummer 45">
            <a:extLst>
              <a:ext uri="{FF2B5EF4-FFF2-40B4-BE49-F238E27FC236}">
                <a16:creationId xmlns:a16="http://schemas.microsoft.com/office/drawing/2014/main" id="{A6A4F99B-3640-4AA0-A553-7E329DDE08CB}"/>
              </a:ext>
            </a:extLst>
          </p:cNvPr>
          <p:cNvSpPr>
            <a:spLocks noGrp="1"/>
          </p:cNvSpPr>
          <p:nvPr>
            <p:ph type="sldNum" sz="quarter" idx="12"/>
          </p:nvPr>
        </p:nvSpPr>
        <p:spPr/>
        <p:txBody>
          <a:bodyPr/>
          <a:lstStyle/>
          <a:p>
            <a:fld id="{E07EDFC8-FA48-4A00-963F-28A8CFE93172}" type="slidenum">
              <a:rPr lang="sv-SE" smtClean="0"/>
              <a:t>11</a:t>
            </a:fld>
            <a:endParaRPr lang="sv-SE"/>
          </a:p>
        </p:txBody>
      </p:sp>
      <p:pic>
        <p:nvPicPr>
          <p:cNvPr id="49" name="Bildobjekt 48" descr="En bild som visar text&#10;&#10;Automatiskt genererad beskrivning">
            <a:extLst>
              <a:ext uri="{FF2B5EF4-FFF2-40B4-BE49-F238E27FC236}">
                <a16:creationId xmlns:a16="http://schemas.microsoft.com/office/drawing/2014/main" id="{DD406A9A-BDD7-471B-B7A0-50B35C1C1F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141" y="1863571"/>
            <a:ext cx="4062050" cy="3130858"/>
          </a:xfrm>
          <a:prstGeom prst="rect">
            <a:avLst/>
          </a:prstGeom>
        </p:spPr>
      </p:pic>
      <p:sp>
        <p:nvSpPr>
          <p:cNvPr id="11" name="textruta 10">
            <a:extLst>
              <a:ext uri="{FF2B5EF4-FFF2-40B4-BE49-F238E27FC236}">
                <a16:creationId xmlns:a16="http://schemas.microsoft.com/office/drawing/2014/main" id="{57DF6279-430F-4B41-9EDE-6838A898EAD9}"/>
              </a:ext>
            </a:extLst>
          </p:cNvPr>
          <p:cNvSpPr txBox="1"/>
          <p:nvPr/>
        </p:nvSpPr>
        <p:spPr>
          <a:xfrm>
            <a:off x="6041121" y="324852"/>
            <a:ext cx="5138957" cy="5355312"/>
          </a:xfrm>
          <a:prstGeom prst="rect">
            <a:avLst/>
          </a:prstGeom>
          <a:noFill/>
        </p:spPr>
        <p:txBody>
          <a:bodyPr wrap="square">
            <a:spAutoFit/>
          </a:bodyPr>
          <a:lstStyle/>
          <a:p>
            <a:pPr algn="l"/>
            <a:r>
              <a:rPr lang="sv-SE" b="1" dirty="0"/>
              <a:t>Specifikt mål</a:t>
            </a:r>
          </a:p>
          <a:p>
            <a:pPr algn="l"/>
            <a:r>
              <a:rPr lang="sv-SE" i="1" dirty="0">
                <a:solidFill>
                  <a:srgbClr val="000000"/>
                </a:solidFill>
                <a:latin typeface="+mj-lt"/>
              </a:rPr>
              <a:t>Förbättra de små och medelstora företagens hållbara tillväxt och konkurrenskraft.</a:t>
            </a:r>
          </a:p>
          <a:p>
            <a:pPr algn="l"/>
            <a:endParaRPr lang="sv-SE" dirty="0">
              <a:solidFill>
                <a:srgbClr val="000000"/>
              </a:solidFill>
              <a:latin typeface="+mj-lt"/>
            </a:endParaRPr>
          </a:p>
          <a:p>
            <a:pPr algn="l"/>
            <a:r>
              <a:rPr lang="sv-SE" sz="1800" b="1" dirty="0"/>
              <a:t>Exempel:</a:t>
            </a:r>
          </a:p>
          <a:p>
            <a:pPr algn="l"/>
            <a:endParaRPr lang="sv-SE" sz="1800" b="1" dirty="0"/>
          </a:p>
          <a:p>
            <a:pPr marL="285750" indent="-285750" algn="l">
              <a:buFont typeface="Arial" panose="020B0604020202020204" pitchFamily="34" charset="0"/>
              <a:buChar char="•"/>
            </a:pPr>
            <a:r>
              <a:rPr lang="sv-SE" b="0" i="0" dirty="0">
                <a:solidFill>
                  <a:srgbClr val="000000"/>
                </a:solidFill>
                <a:effectLst/>
                <a:latin typeface="open-sans-v20-latin"/>
              </a:rPr>
              <a:t>Projekt som bidrar till förbättrade möjligheter för entreprenörer och start-</a:t>
            </a:r>
            <a:r>
              <a:rPr lang="sv-SE" b="0" i="0" dirty="0" err="1">
                <a:solidFill>
                  <a:srgbClr val="000000"/>
                </a:solidFill>
                <a:effectLst/>
                <a:latin typeface="open-sans-v20-latin"/>
              </a:rPr>
              <a:t>ups</a:t>
            </a:r>
            <a:r>
              <a:rPr lang="sv-SE" b="0" i="0" dirty="0">
                <a:solidFill>
                  <a:srgbClr val="000000"/>
                </a:solidFill>
                <a:effectLst/>
                <a:latin typeface="open-sans-v20-latin"/>
              </a:rPr>
              <a:t> genom att rusta dem för en internationell marknad</a:t>
            </a:r>
            <a:r>
              <a:rPr lang="sv-SE" sz="1800" dirty="0"/>
              <a:t> </a:t>
            </a:r>
          </a:p>
          <a:p>
            <a:pPr marL="285750" indent="-285750" algn="l">
              <a:buFont typeface="Arial" panose="020B0604020202020204" pitchFamily="34" charset="0"/>
              <a:buChar char="•"/>
            </a:pPr>
            <a:endParaRPr lang="sv-SE" dirty="0"/>
          </a:p>
          <a:p>
            <a:pPr marL="285750" indent="-285750" algn="l">
              <a:buFont typeface="Arial" panose="020B0604020202020204" pitchFamily="34" charset="0"/>
              <a:buChar char="•"/>
            </a:pPr>
            <a:r>
              <a:rPr lang="sv-SE" sz="1800" dirty="0"/>
              <a:t>Öka företagens delaktighet i lokala och globala värdekedjor, exempelvis för jordbruk och livsmedel/matproduktion.</a:t>
            </a:r>
          </a:p>
          <a:p>
            <a:pPr marL="285750" indent="-285750" algn="l">
              <a:buFont typeface="Arial" panose="020B0604020202020204" pitchFamily="34" charset="0"/>
              <a:buChar char="•"/>
            </a:pPr>
            <a:endParaRPr lang="sv-SE" sz="1800" dirty="0"/>
          </a:p>
          <a:p>
            <a:pPr marL="285750" indent="-285750" algn="l">
              <a:buFont typeface="Arial" panose="020B0604020202020204" pitchFamily="34" charset="0"/>
              <a:buChar char="•"/>
            </a:pPr>
            <a:r>
              <a:rPr lang="sv-SE" b="0" i="0" dirty="0">
                <a:solidFill>
                  <a:srgbClr val="000000"/>
                </a:solidFill>
                <a:effectLst/>
                <a:latin typeface="open-sans-v20-latin"/>
              </a:rPr>
              <a:t>Gränsöverskridande kunskapsutbyten kring gemensamma fokusområden kopplat till smart specialisering och styrkeområden, exempelvis inom digitalisering, bioekonomi, besöksnäring, cirkulär ekonomi och entreprenörskap</a:t>
            </a:r>
            <a:endParaRPr lang="sv-SE" sz="1800" dirty="0"/>
          </a:p>
        </p:txBody>
      </p:sp>
      <p:sp>
        <p:nvSpPr>
          <p:cNvPr id="10" name="TekstSylinder 9">
            <a:extLst>
              <a:ext uri="{FF2B5EF4-FFF2-40B4-BE49-F238E27FC236}">
                <a16:creationId xmlns:a16="http://schemas.microsoft.com/office/drawing/2014/main" id="{BAF2BE19-4F7E-4084-8C6A-11967F3027E1}"/>
              </a:ext>
            </a:extLst>
          </p:cNvPr>
          <p:cNvSpPr txBox="1"/>
          <p:nvPr/>
        </p:nvSpPr>
        <p:spPr>
          <a:xfrm>
            <a:off x="582780" y="4210870"/>
            <a:ext cx="4062050" cy="377171"/>
          </a:xfrm>
          <a:prstGeom prst="rect">
            <a:avLst/>
          </a:prstGeom>
          <a:noFill/>
        </p:spPr>
        <p:txBody>
          <a:bodyPr wrap="square">
            <a:spAutoFit/>
          </a:bodyPr>
          <a:lstStyle/>
          <a:p>
            <a:pPr algn="ctr"/>
            <a:r>
              <a:rPr lang="sv-SE" sz="1800" b="0" i="0" u="none" strike="noStrike" dirty="0">
                <a:solidFill>
                  <a:schemeClr val="bg1"/>
                </a:solidFill>
                <a:effectLst/>
                <a:latin typeface="+mn-lt"/>
              </a:rPr>
              <a:t>SME:s hållbara tillväxt</a:t>
            </a:r>
            <a:endParaRPr lang="nn-NO" dirty="0">
              <a:solidFill>
                <a:schemeClr val="bg1"/>
              </a:solidFill>
            </a:endParaRPr>
          </a:p>
        </p:txBody>
      </p:sp>
    </p:spTree>
    <p:extLst>
      <p:ext uri="{BB962C8B-B14F-4D97-AF65-F5344CB8AC3E}">
        <p14:creationId xmlns:p14="http://schemas.microsoft.com/office/powerpoint/2010/main" val="3223305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B0A9E55F-729A-4FCE-9FE3-BAE7A7BEF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a:extLst>
              <a:ext uri="{FF2B5EF4-FFF2-40B4-BE49-F238E27FC236}">
                <a16:creationId xmlns:a16="http://schemas.microsoft.com/office/drawing/2014/main" id="{CE3010FA-7934-458A-A15D-E128900324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142" y="365193"/>
            <a:ext cx="4082017" cy="1234811"/>
          </a:xfrm>
          <a:prstGeom prst="rect">
            <a:avLst/>
          </a:prstGeom>
        </p:spPr>
      </p:pic>
      <p:pic>
        <p:nvPicPr>
          <p:cNvPr id="42" name="Bildobjekt 41" descr="En bild som visar text, himmel, blå&#10;&#10;Automatiskt genererad beskrivning">
            <a:extLst>
              <a:ext uri="{FF2B5EF4-FFF2-40B4-BE49-F238E27FC236}">
                <a16:creationId xmlns:a16="http://schemas.microsoft.com/office/drawing/2014/main" id="{60C891D5-4B99-4408-A44A-7AB679C1C2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141" y="5615173"/>
            <a:ext cx="4082018" cy="877634"/>
          </a:xfrm>
          <a:prstGeom prst="rect">
            <a:avLst/>
          </a:prstGeom>
        </p:spPr>
      </p:pic>
      <p:sp>
        <p:nvSpPr>
          <p:cNvPr id="50" name="Rectangle 49">
            <a:extLst>
              <a:ext uri="{FF2B5EF4-FFF2-40B4-BE49-F238E27FC236}">
                <a16:creationId xmlns:a16="http://schemas.microsoft.com/office/drawing/2014/main" id="{4462B9B4-A230-4FCE-AD96-E79B8B458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0" y="0"/>
            <a:ext cx="67437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latshållare för bildnummer 45">
            <a:extLst>
              <a:ext uri="{FF2B5EF4-FFF2-40B4-BE49-F238E27FC236}">
                <a16:creationId xmlns:a16="http://schemas.microsoft.com/office/drawing/2014/main" id="{A6A4F99B-3640-4AA0-A553-7E329DDE08CB}"/>
              </a:ext>
            </a:extLst>
          </p:cNvPr>
          <p:cNvSpPr>
            <a:spLocks noGrp="1"/>
          </p:cNvSpPr>
          <p:nvPr>
            <p:ph type="sldNum" sz="quarter" idx="12"/>
          </p:nvPr>
        </p:nvSpPr>
        <p:spPr/>
        <p:txBody>
          <a:bodyPr/>
          <a:lstStyle/>
          <a:p>
            <a:fld id="{E07EDFC8-FA48-4A00-963F-28A8CFE93172}" type="slidenum">
              <a:rPr lang="sv-SE" smtClean="0"/>
              <a:t>12</a:t>
            </a:fld>
            <a:endParaRPr lang="sv-SE"/>
          </a:p>
        </p:txBody>
      </p:sp>
      <p:pic>
        <p:nvPicPr>
          <p:cNvPr id="6" name="Bildobjekt 5" descr="En bild som visar text&#10;&#10;Automatiskt genererad beskrivning">
            <a:extLst>
              <a:ext uri="{FF2B5EF4-FFF2-40B4-BE49-F238E27FC236}">
                <a16:creationId xmlns:a16="http://schemas.microsoft.com/office/drawing/2014/main" id="{36451E8F-35C9-4841-ABE0-1D953A6AC9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141" y="1828672"/>
            <a:ext cx="4062051" cy="3098050"/>
          </a:xfrm>
          <a:prstGeom prst="rect">
            <a:avLst/>
          </a:prstGeom>
        </p:spPr>
      </p:pic>
      <p:sp>
        <p:nvSpPr>
          <p:cNvPr id="4" name="textruta 3">
            <a:extLst>
              <a:ext uri="{FF2B5EF4-FFF2-40B4-BE49-F238E27FC236}">
                <a16:creationId xmlns:a16="http://schemas.microsoft.com/office/drawing/2014/main" id="{04142447-E71D-46A7-B81C-3006223F6728}"/>
              </a:ext>
            </a:extLst>
          </p:cNvPr>
          <p:cNvSpPr txBox="1"/>
          <p:nvPr/>
        </p:nvSpPr>
        <p:spPr>
          <a:xfrm>
            <a:off x="6096000" y="319473"/>
            <a:ext cx="5887453" cy="4801314"/>
          </a:xfrm>
          <a:prstGeom prst="rect">
            <a:avLst/>
          </a:prstGeom>
          <a:noFill/>
        </p:spPr>
        <p:txBody>
          <a:bodyPr wrap="square" rtlCol="0">
            <a:spAutoFit/>
          </a:bodyPr>
          <a:lstStyle/>
          <a:p>
            <a:pPr algn="l"/>
            <a:r>
              <a:rPr lang="sv-SE" b="1" dirty="0"/>
              <a:t>Specifikt mål</a:t>
            </a:r>
          </a:p>
          <a:p>
            <a:r>
              <a:rPr lang="sv-SE" i="1" dirty="0">
                <a:solidFill>
                  <a:srgbClr val="000000"/>
                </a:solidFill>
              </a:rPr>
              <a:t>Främja klimatanpassning, förebyggande av katastrofrisker och motståndskraft.</a:t>
            </a:r>
          </a:p>
          <a:p>
            <a:endParaRPr lang="sv-SE" dirty="0">
              <a:solidFill>
                <a:srgbClr val="000000"/>
              </a:solidFill>
              <a:latin typeface="open-sans-v20-latin"/>
            </a:endParaRPr>
          </a:p>
          <a:p>
            <a:pPr algn="l"/>
            <a:r>
              <a:rPr lang="sv-SE" b="1" dirty="0"/>
              <a:t>Exempel:</a:t>
            </a:r>
          </a:p>
          <a:p>
            <a:pPr algn="l"/>
            <a:endParaRPr lang="sv-SE" b="1" dirty="0"/>
          </a:p>
          <a:p>
            <a:pPr marL="285750" indent="-285750" algn="l">
              <a:buFont typeface="Arial" panose="020B0604020202020204" pitchFamily="34" charset="0"/>
              <a:buChar char="•"/>
            </a:pPr>
            <a:r>
              <a:rPr lang="sv-SE" dirty="0"/>
              <a:t>O</a:t>
            </a:r>
            <a:r>
              <a:rPr lang="sv-SE" b="0" i="0" u="none" strike="noStrike" baseline="0" dirty="0"/>
              <a:t>ffentliga och privata aktörer som behöver analysera hur deras verksamheter påverkas av ett förändrat klimat.</a:t>
            </a:r>
          </a:p>
          <a:p>
            <a:pPr marL="285750" indent="-285750" algn="l">
              <a:buFont typeface="Arial" panose="020B0604020202020204" pitchFamily="34" charset="0"/>
              <a:buChar char="•"/>
            </a:pPr>
            <a:endParaRPr lang="sv-SE" b="0" i="0" u="none" strike="noStrike" baseline="0" dirty="0"/>
          </a:p>
          <a:p>
            <a:pPr marL="285750" indent="-285750" algn="l">
              <a:buFont typeface="Arial" panose="020B0604020202020204" pitchFamily="34" charset="0"/>
              <a:buChar char="•"/>
            </a:pPr>
            <a:r>
              <a:rPr lang="sv-SE" b="0" i="0" u="none" strike="noStrike" baseline="0" dirty="0"/>
              <a:t>Arbeta fram gemensamma underlag som rör ras, snösmältning, påverkan på vattendrag och andra faktorer i samband med exploatering.</a:t>
            </a:r>
          </a:p>
          <a:p>
            <a:pPr algn="l"/>
            <a:endParaRPr lang="sv-SE" b="0" i="0" u="none" strike="noStrike" baseline="0" dirty="0"/>
          </a:p>
          <a:p>
            <a:pPr marL="285750" indent="-285750" algn="l">
              <a:buFont typeface="Arial" panose="020B0604020202020204" pitchFamily="34" charset="0"/>
              <a:buChar char="•"/>
            </a:pPr>
            <a:r>
              <a:rPr lang="sv-SE" b="0" i="0" u="none" strike="noStrike" baseline="0" dirty="0"/>
              <a:t>Tänka i termer av grön infrastruktur för att skydda natur och biologisk mångfald, där samverkan är avgörande för att nå framgång</a:t>
            </a:r>
            <a:r>
              <a:rPr lang="sv-SE" sz="1600" b="0" i="0" u="none" strike="noStrike" baseline="0" dirty="0">
                <a:latin typeface="+mj-lt"/>
              </a:rPr>
              <a:t>.</a:t>
            </a:r>
            <a:endParaRPr lang="sv-SE" sz="1600" dirty="0">
              <a:latin typeface="+mj-lt"/>
            </a:endParaRPr>
          </a:p>
          <a:p>
            <a:pPr algn="l"/>
            <a:r>
              <a:rPr lang="sv-SE" sz="1800" b="0" i="0" u="none" strike="noStrike" baseline="0" dirty="0"/>
              <a:t> </a:t>
            </a:r>
            <a:endParaRPr lang="sv-SE" dirty="0"/>
          </a:p>
        </p:txBody>
      </p:sp>
      <p:sp>
        <p:nvSpPr>
          <p:cNvPr id="10" name="TekstSylinder 9">
            <a:extLst>
              <a:ext uri="{FF2B5EF4-FFF2-40B4-BE49-F238E27FC236}">
                <a16:creationId xmlns:a16="http://schemas.microsoft.com/office/drawing/2014/main" id="{7A19FD9E-96CE-4912-B800-6A4226C54D4C}"/>
              </a:ext>
            </a:extLst>
          </p:cNvPr>
          <p:cNvSpPr txBox="1"/>
          <p:nvPr/>
        </p:nvSpPr>
        <p:spPr>
          <a:xfrm>
            <a:off x="683141" y="4105171"/>
            <a:ext cx="4062051" cy="369332"/>
          </a:xfrm>
          <a:prstGeom prst="rect">
            <a:avLst/>
          </a:prstGeom>
          <a:noFill/>
        </p:spPr>
        <p:txBody>
          <a:bodyPr wrap="square">
            <a:spAutoFit/>
          </a:bodyPr>
          <a:lstStyle/>
          <a:p>
            <a:pPr algn="ctr"/>
            <a:r>
              <a:rPr lang="sv-SE" sz="1800" b="0" i="0" u="none" strike="noStrike" dirty="0">
                <a:solidFill>
                  <a:schemeClr val="bg1"/>
                </a:solidFill>
                <a:effectLst/>
                <a:latin typeface="+mn-lt"/>
              </a:rPr>
              <a:t>Klimatanpassning</a:t>
            </a:r>
            <a:endParaRPr lang="nn-NO" dirty="0">
              <a:solidFill>
                <a:schemeClr val="bg1"/>
              </a:solidFill>
            </a:endParaRPr>
          </a:p>
        </p:txBody>
      </p:sp>
    </p:spTree>
    <p:extLst>
      <p:ext uri="{BB962C8B-B14F-4D97-AF65-F5344CB8AC3E}">
        <p14:creationId xmlns:p14="http://schemas.microsoft.com/office/powerpoint/2010/main" val="2369576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B0A9E55F-729A-4FCE-9FE3-BAE7A7BEF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a:extLst>
              <a:ext uri="{FF2B5EF4-FFF2-40B4-BE49-F238E27FC236}">
                <a16:creationId xmlns:a16="http://schemas.microsoft.com/office/drawing/2014/main" id="{CE3010FA-7934-458A-A15D-E128900324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142" y="365193"/>
            <a:ext cx="4082017" cy="1234811"/>
          </a:xfrm>
          <a:prstGeom prst="rect">
            <a:avLst/>
          </a:prstGeom>
        </p:spPr>
      </p:pic>
      <p:pic>
        <p:nvPicPr>
          <p:cNvPr id="42" name="Bildobjekt 41" descr="En bild som visar text, himmel, blå&#10;&#10;Automatiskt genererad beskrivning">
            <a:extLst>
              <a:ext uri="{FF2B5EF4-FFF2-40B4-BE49-F238E27FC236}">
                <a16:creationId xmlns:a16="http://schemas.microsoft.com/office/drawing/2014/main" id="{60C891D5-4B99-4408-A44A-7AB679C1C2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141" y="5615173"/>
            <a:ext cx="4082018" cy="877634"/>
          </a:xfrm>
          <a:prstGeom prst="rect">
            <a:avLst/>
          </a:prstGeom>
        </p:spPr>
      </p:pic>
      <p:sp>
        <p:nvSpPr>
          <p:cNvPr id="50" name="Rectangle 49">
            <a:extLst>
              <a:ext uri="{FF2B5EF4-FFF2-40B4-BE49-F238E27FC236}">
                <a16:creationId xmlns:a16="http://schemas.microsoft.com/office/drawing/2014/main" id="{4462B9B4-A230-4FCE-AD96-E79B8B458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0" y="0"/>
            <a:ext cx="67437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F4677DAA-1C88-4DCB-8745-76ECEACC5754}"/>
              </a:ext>
            </a:extLst>
          </p:cNvPr>
          <p:cNvSpPr>
            <a:spLocks noGrp="1"/>
          </p:cNvSpPr>
          <p:nvPr>
            <p:ph type="ctrTitle"/>
          </p:nvPr>
        </p:nvSpPr>
        <p:spPr>
          <a:xfrm>
            <a:off x="6506197" y="426850"/>
            <a:ext cx="4423144" cy="1111496"/>
          </a:xfrm>
        </p:spPr>
        <p:txBody>
          <a:bodyPr anchor="b">
            <a:normAutofit/>
          </a:bodyPr>
          <a:lstStyle/>
          <a:p>
            <a:pPr algn="l"/>
            <a:br>
              <a:rPr lang="sv-SE" sz="1600" dirty="0">
                <a:solidFill>
                  <a:srgbClr val="595959"/>
                </a:solidFill>
              </a:rPr>
            </a:br>
            <a:endParaRPr lang="sv-SE" sz="1600" dirty="0">
              <a:solidFill>
                <a:srgbClr val="595959"/>
              </a:solidFill>
            </a:endParaRPr>
          </a:p>
        </p:txBody>
      </p:sp>
      <p:sp>
        <p:nvSpPr>
          <p:cNvPr id="46" name="Platshållare för bildnummer 45">
            <a:extLst>
              <a:ext uri="{FF2B5EF4-FFF2-40B4-BE49-F238E27FC236}">
                <a16:creationId xmlns:a16="http://schemas.microsoft.com/office/drawing/2014/main" id="{A6A4F99B-3640-4AA0-A553-7E329DDE08CB}"/>
              </a:ext>
            </a:extLst>
          </p:cNvPr>
          <p:cNvSpPr>
            <a:spLocks noGrp="1"/>
          </p:cNvSpPr>
          <p:nvPr>
            <p:ph type="sldNum" sz="quarter" idx="12"/>
          </p:nvPr>
        </p:nvSpPr>
        <p:spPr/>
        <p:txBody>
          <a:bodyPr/>
          <a:lstStyle/>
          <a:p>
            <a:fld id="{E07EDFC8-FA48-4A00-963F-28A8CFE93172}" type="slidenum">
              <a:rPr lang="sv-SE" smtClean="0"/>
              <a:t>13</a:t>
            </a:fld>
            <a:endParaRPr lang="sv-SE"/>
          </a:p>
        </p:txBody>
      </p:sp>
      <p:pic>
        <p:nvPicPr>
          <p:cNvPr id="6" name="Bildobjekt 5" descr="En bild som visar text&#10;&#10;Automatiskt genererad beskrivning">
            <a:extLst>
              <a:ext uri="{FF2B5EF4-FFF2-40B4-BE49-F238E27FC236}">
                <a16:creationId xmlns:a16="http://schemas.microsoft.com/office/drawing/2014/main" id="{36451E8F-35C9-4841-ABE0-1D953A6AC9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141" y="1828672"/>
            <a:ext cx="4062051" cy="3098050"/>
          </a:xfrm>
          <a:prstGeom prst="rect">
            <a:avLst/>
          </a:prstGeom>
        </p:spPr>
      </p:pic>
      <p:sp>
        <p:nvSpPr>
          <p:cNvPr id="4" name="textruta 3">
            <a:extLst>
              <a:ext uri="{FF2B5EF4-FFF2-40B4-BE49-F238E27FC236}">
                <a16:creationId xmlns:a16="http://schemas.microsoft.com/office/drawing/2014/main" id="{04142447-E71D-46A7-B81C-3006223F6728}"/>
              </a:ext>
            </a:extLst>
          </p:cNvPr>
          <p:cNvSpPr txBox="1"/>
          <p:nvPr/>
        </p:nvSpPr>
        <p:spPr>
          <a:xfrm>
            <a:off x="6096000" y="365193"/>
            <a:ext cx="5681473" cy="4524315"/>
          </a:xfrm>
          <a:prstGeom prst="rect">
            <a:avLst/>
          </a:prstGeom>
          <a:noFill/>
        </p:spPr>
        <p:txBody>
          <a:bodyPr wrap="square" rtlCol="0">
            <a:spAutoFit/>
          </a:bodyPr>
          <a:lstStyle/>
          <a:p>
            <a:pPr algn="l"/>
            <a:r>
              <a:rPr lang="sv-SE" b="1" dirty="0"/>
              <a:t>Specifikt mål</a:t>
            </a:r>
          </a:p>
          <a:p>
            <a:r>
              <a:rPr kumimoji="0" lang="sv-SE" sz="1800" b="0"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Fremme overgangen til en sirkulær økonomi</a:t>
            </a:r>
          </a:p>
          <a:p>
            <a:endParaRPr lang="sv-SE" dirty="0">
              <a:solidFill>
                <a:srgbClr val="000000"/>
              </a:solidFill>
              <a:latin typeface="open-sans-v20-latin"/>
            </a:endParaRPr>
          </a:p>
          <a:p>
            <a:pPr algn="l"/>
            <a:r>
              <a:rPr lang="sv-SE" b="1" dirty="0">
                <a:latin typeface="+mj-lt"/>
              </a:rPr>
              <a:t>Exempel:</a:t>
            </a:r>
          </a:p>
          <a:p>
            <a:pPr algn="l"/>
            <a:endParaRPr lang="sv-SE" sz="1800" b="0" i="0" u="none" strike="noStrike" baseline="0" dirty="0"/>
          </a:p>
          <a:p>
            <a:pPr marL="285750" indent="-285750" algn="l">
              <a:buFont typeface="Arial" panose="020B0604020202020204" pitchFamily="34" charset="0"/>
              <a:buChar char="•"/>
            </a:pPr>
            <a:r>
              <a:rPr lang="sv-SE" sz="1800" dirty="0"/>
              <a:t>G</a:t>
            </a:r>
            <a:r>
              <a:rPr lang="sv-SE" sz="1800" b="0" i="0" u="none" strike="noStrike" baseline="0" dirty="0"/>
              <a:t>ränsöverskridande kartläggning, kompetensutveckling och främjande av offentlig upphandling som bidrar till en cirkulär ekonomi. </a:t>
            </a:r>
          </a:p>
          <a:p>
            <a:pPr marL="285750" indent="-285750">
              <a:buFont typeface="Arial" panose="020B0604020202020204" pitchFamily="34" charset="0"/>
              <a:buChar char="•"/>
            </a:pPr>
            <a:endParaRPr lang="sv-SE" sz="1800" b="0" i="0" u="none" strike="noStrike" baseline="0" dirty="0"/>
          </a:p>
          <a:p>
            <a:pPr marL="285750" indent="-285750">
              <a:buFont typeface="Arial" panose="020B0604020202020204" pitchFamily="34" charset="0"/>
              <a:buChar char="•"/>
            </a:pPr>
            <a:r>
              <a:rPr lang="sv-SE" sz="1800" dirty="0"/>
              <a:t>Skapa möjligheter för gemensamma regler mellan Norge och Sverige som bidrar till att företag byter till cirkulära affärsmodeller</a:t>
            </a:r>
            <a:r>
              <a:rPr lang="sv-SE" sz="2000" dirty="0"/>
              <a:t>.</a:t>
            </a:r>
          </a:p>
          <a:p>
            <a:pPr marL="285750" indent="-285750">
              <a:buFont typeface="Arial" panose="020B0604020202020204" pitchFamily="34" charset="0"/>
              <a:buChar char="•"/>
            </a:pPr>
            <a:endParaRPr lang="sv-SE" sz="1800" b="0" i="0" u="none" strike="noStrike" baseline="0" dirty="0"/>
          </a:p>
          <a:p>
            <a:pPr marL="214313" indent="-214313">
              <a:buFont typeface="Arial" panose="020B0604020202020204" pitchFamily="34" charset="0"/>
              <a:buChar char="•"/>
            </a:pPr>
            <a:r>
              <a:rPr lang="sv-SE" sz="1800" dirty="0"/>
              <a:t>Konsumentinformation om tillgång till reservdelar och reparationstjänster.</a:t>
            </a:r>
          </a:p>
          <a:p>
            <a:pPr algn="l"/>
            <a:endParaRPr lang="sv-SE" dirty="0">
              <a:latin typeface="+mj-lt"/>
            </a:endParaRPr>
          </a:p>
        </p:txBody>
      </p:sp>
      <p:sp>
        <p:nvSpPr>
          <p:cNvPr id="11" name="TekstSylinder 10">
            <a:extLst>
              <a:ext uri="{FF2B5EF4-FFF2-40B4-BE49-F238E27FC236}">
                <a16:creationId xmlns:a16="http://schemas.microsoft.com/office/drawing/2014/main" id="{06678197-7DA4-40FC-A778-AA7D7119B0D0}"/>
              </a:ext>
            </a:extLst>
          </p:cNvPr>
          <p:cNvSpPr txBox="1"/>
          <p:nvPr/>
        </p:nvSpPr>
        <p:spPr>
          <a:xfrm>
            <a:off x="-323850" y="4066491"/>
            <a:ext cx="6096000" cy="369332"/>
          </a:xfrm>
          <a:prstGeom prst="rect">
            <a:avLst/>
          </a:prstGeom>
          <a:noFill/>
        </p:spPr>
        <p:txBody>
          <a:bodyPr wrap="square">
            <a:spAutoFit/>
          </a:bodyPr>
          <a:lstStyle/>
          <a:p>
            <a:pPr algn="ctr"/>
            <a:r>
              <a:rPr lang="sv-SE" sz="1800" b="0" i="0" u="none" strike="noStrike" dirty="0">
                <a:solidFill>
                  <a:schemeClr val="bg1"/>
                </a:solidFill>
                <a:effectLst/>
                <a:latin typeface="+mn-lt"/>
              </a:rPr>
              <a:t>Cirkulär ekonomi</a:t>
            </a:r>
            <a:endParaRPr lang="nn-NO" dirty="0">
              <a:solidFill>
                <a:schemeClr val="bg1"/>
              </a:solidFill>
            </a:endParaRPr>
          </a:p>
        </p:txBody>
      </p:sp>
    </p:spTree>
    <p:extLst>
      <p:ext uri="{BB962C8B-B14F-4D97-AF65-F5344CB8AC3E}">
        <p14:creationId xmlns:p14="http://schemas.microsoft.com/office/powerpoint/2010/main" val="1476480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B0A9E55F-729A-4FCE-9FE3-BAE7A7BEF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a:extLst>
              <a:ext uri="{FF2B5EF4-FFF2-40B4-BE49-F238E27FC236}">
                <a16:creationId xmlns:a16="http://schemas.microsoft.com/office/drawing/2014/main" id="{CE3010FA-7934-458A-A15D-E128900324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142" y="365193"/>
            <a:ext cx="4082017" cy="1234811"/>
          </a:xfrm>
          <a:prstGeom prst="rect">
            <a:avLst/>
          </a:prstGeom>
        </p:spPr>
      </p:pic>
      <p:pic>
        <p:nvPicPr>
          <p:cNvPr id="42" name="Bildobjekt 41" descr="En bild som visar text, himmel, blå&#10;&#10;Automatiskt genererad beskrivning">
            <a:extLst>
              <a:ext uri="{FF2B5EF4-FFF2-40B4-BE49-F238E27FC236}">
                <a16:creationId xmlns:a16="http://schemas.microsoft.com/office/drawing/2014/main" id="{60C891D5-4B99-4408-A44A-7AB679C1C2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141" y="5615173"/>
            <a:ext cx="4082018" cy="877634"/>
          </a:xfrm>
          <a:prstGeom prst="rect">
            <a:avLst/>
          </a:prstGeom>
        </p:spPr>
      </p:pic>
      <p:sp>
        <p:nvSpPr>
          <p:cNvPr id="50" name="Rectangle 49">
            <a:extLst>
              <a:ext uri="{FF2B5EF4-FFF2-40B4-BE49-F238E27FC236}">
                <a16:creationId xmlns:a16="http://schemas.microsoft.com/office/drawing/2014/main" id="{4462B9B4-A230-4FCE-AD96-E79B8B458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0" y="0"/>
            <a:ext cx="67437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latshållare för bildnummer 45">
            <a:extLst>
              <a:ext uri="{FF2B5EF4-FFF2-40B4-BE49-F238E27FC236}">
                <a16:creationId xmlns:a16="http://schemas.microsoft.com/office/drawing/2014/main" id="{A6A4F99B-3640-4AA0-A553-7E329DDE08CB}"/>
              </a:ext>
            </a:extLst>
          </p:cNvPr>
          <p:cNvSpPr>
            <a:spLocks noGrp="1"/>
          </p:cNvSpPr>
          <p:nvPr>
            <p:ph type="sldNum" sz="quarter" idx="12"/>
          </p:nvPr>
        </p:nvSpPr>
        <p:spPr/>
        <p:txBody>
          <a:bodyPr/>
          <a:lstStyle/>
          <a:p>
            <a:fld id="{E07EDFC8-FA48-4A00-963F-28A8CFE93172}" type="slidenum">
              <a:rPr lang="sv-SE" smtClean="0"/>
              <a:t>14</a:t>
            </a:fld>
            <a:endParaRPr lang="sv-SE"/>
          </a:p>
        </p:txBody>
      </p:sp>
      <p:pic>
        <p:nvPicPr>
          <p:cNvPr id="6" name="Bildobjekt 5" descr="En bild som visar text&#10;&#10;Automatiskt genererad beskrivning">
            <a:extLst>
              <a:ext uri="{FF2B5EF4-FFF2-40B4-BE49-F238E27FC236}">
                <a16:creationId xmlns:a16="http://schemas.microsoft.com/office/drawing/2014/main" id="{F409BA64-DA30-4EE6-89C8-7E06F67114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141" y="1803020"/>
            <a:ext cx="4062050" cy="3116219"/>
          </a:xfrm>
          <a:prstGeom prst="rect">
            <a:avLst/>
          </a:prstGeom>
        </p:spPr>
      </p:pic>
      <p:sp>
        <p:nvSpPr>
          <p:cNvPr id="12" name="textruta 11">
            <a:extLst>
              <a:ext uri="{FF2B5EF4-FFF2-40B4-BE49-F238E27FC236}">
                <a16:creationId xmlns:a16="http://schemas.microsoft.com/office/drawing/2014/main" id="{2626AE5A-3EAD-42D1-BAD9-FDDEB39642B3}"/>
              </a:ext>
            </a:extLst>
          </p:cNvPr>
          <p:cNvSpPr txBox="1"/>
          <p:nvPr/>
        </p:nvSpPr>
        <p:spPr>
          <a:xfrm>
            <a:off x="6081899" y="365193"/>
            <a:ext cx="5271901" cy="5632311"/>
          </a:xfrm>
          <a:prstGeom prst="rect">
            <a:avLst/>
          </a:prstGeom>
          <a:noFill/>
        </p:spPr>
        <p:txBody>
          <a:bodyPr wrap="square" rtlCol="0">
            <a:spAutoFit/>
          </a:bodyPr>
          <a:lstStyle/>
          <a:p>
            <a:r>
              <a:rPr lang="sv-SE" b="1" dirty="0"/>
              <a:t>Specifika mål</a:t>
            </a:r>
            <a:br>
              <a:rPr lang="sv-SE" b="1" dirty="0"/>
            </a:br>
            <a:r>
              <a:rPr lang="sv-SE" i="1" dirty="0">
                <a:solidFill>
                  <a:srgbClr val="000000"/>
                </a:solidFill>
              </a:rPr>
              <a:t>Stärka arbetsmarknadens effektivitet och inkluderande samt förbättra tillgången till sysselsättning av god kvalitet genom att utveckla social infrastruktur och främja den sociala ekonomin.</a:t>
            </a:r>
          </a:p>
          <a:p>
            <a:pPr algn="l"/>
            <a:endParaRPr lang="sv-SE" b="0" i="0" dirty="0">
              <a:solidFill>
                <a:srgbClr val="000000"/>
              </a:solidFill>
              <a:effectLst/>
              <a:latin typeface="+mj-lt"/>
            </a:endParaRPr>
          </a:p>
          <a:p>
            <a:pPr algn="l"/>
            <a:r>
              <a:rPr lang="sv-SE" b="1" dirty="0"/>
              <a:t>Exempel:</a:t>
            </a:r>
          </a:p>
          <a:p>
            <a:pPr algn="l"/>
            <a:endParaRPr lang="sv-SE" b="1" dirty="0"/>
          </a:p>
          <a:p>
            <a:pPr marL="285750" indent="-285750" algn="l">
              <a:buFont typeface="Arial" panose="020B0604020202020204" pitchFamily="34" charset="0"/>
              <a:buChar char="•"/>
            </a:pPr>
            <a:r>
              <a:rPr lang="sv-SE" dirty="0">
                <a:latin typeface="+mj-lt"/>
              </a:rPr>
              <a:t>Arenor som matchar arbetsgivare och arbetssökande.</a:t>
            </a:r>
          </a:p>
          <a:p>
            <a:pPr marL="285750" indent="-285750" algn="l">
              <a:buFont typeface="Arial" panose="020B0604020202020204" pitchFamily="34" charset="0"/>
              <a:buChar char="•"/>
            </a:pPr>
            <a:endParaRPr lang="sv-SE" dirty="0">
              <a:latin typeface="+mj-lt"/>
            </a:endParaRPr>
          </a:p>
          <a:p>
            <a:pPr marL="285750" indent="-285750" algn="l">
              <a:buFont typeface="Arial" panose="020B0604020202020204" pitchFamily="34" charset="0"/>
              <a:buChar char="•"/>
            </a:pPr>
            <a:r>
              <a:rPr lang="sv-SE" dirty="0">
                <a:latin typeface="+mj-lt"/>
              </a:rPr>
              <a:t>Mobilisering av arbetssökande till besöksnäringen och andra gränsöverskridande näringar.</a:t>
            </a:r>
          </a:p>
          <a:p>
            <a:pPr marL="285750" indent="-285750" algn="l">
              <a:buFont typeface="Arial" panose="020B0604020202020204" pitchFamily="34" charset="0"/>
              <a:buChar char="•"/>
            </a:pPr>
            <a:endParaRPr lang="sv-SE" dirty="0">
              <a:latin typeface="+mj-lt"/>
            </a:endParaRPr>
          </a:p>
          <a:p>
            <a:pPr marL="285750" indent="-285750" algn="l">
              <a:buFont typeface="Arial" panose="020B0604020202020204" pitchFamily="34" charset="0"/>
              <a:buChar char="•"/>
            </a:pPr>
            <a:r>
              <a:rPr lang="sv-SE" dirty="0">
                <a:latin typeface="+mj-lt"/>
              </a:rPr>
              <a:t>Främja en jämställd och jämlik arbetsmarknad.</a:t>
            </a:r>
          </a:p>
          <a:p>
            <a:pPr marL="285750" indent="-285750" algn="l">
              <a:buFont typeface="Arial" panose="020B0604020202020204" pitchFamily="34" charset="0"/>
              <a:buChar char="•"/>
            </a:pPr>
            <a:endParaRPr lang="sv-SE" dirty="0">
              <a:latin typeface="+mj-lt"/>
            </a:endParaRPr>
          </a:p>
          <a:p>
            <a:pPr marL="285750" indent="-285750" algn="l">
              <a:buFont typeface="Arial" panose="020B0604020202020204" pitchFamily="34" charset="0"/>
              <a:buChar char="•"/>
            </a:pPr>
            <a:r>
              <a:rPr lang="sv-SE" dirty="0">
                <a:latin typeface="+mj-lt"/>
              </a:rPr>
              <a:t>Sysselsättningsåtgärder som leder till anställning. </a:t>
            </a:r>
            <a:endParaRPr lang="sv-SE" dirty="0">
              <a:solidFill>
                <a:srgbClr val="000000"/>
              </a:solidFill>
              <a:latin typeface="+mj-lt"/>
            </a:endParaRPr>
          </a:p>
          <a:p>
            <a:pPr marL="285750" indent="-285750" algn="l">
              <a:buFont typeface="Arial" panose="020B0604020202020204" pitchFamily="34" charset="0"/>
              <a:buChar char="•"/>
            </a:pPr>
            <a:endParaRPr lang="sv-SE" dirty="0">
              <a:solidFill>
                <a:srgbClr val="000000"/>
              </a:solidFill>
              <a:latin typeface="+mj-lt"/>
            </a:endParaRPr>
          </a:p>
          <a:p>
            <a:pPr algn="l"/>
            <a:endParaRPr lang="sv-SE" dirty="0">
              <a:solidFill>
                <a:srgbClr val="000000"/>
              </a:solidFill>
              <a:latin typeface="+mj-lt"/>
            </a:endParaRPr>
          </a:p>
          <a:p>
            <a:pPr algn="l"/>
            <a:endParaRPr lang="sv-SE" dirty="0">
              <a:solidFill>
                <a:srgbClr val="000000"/>
              </a:solidFill>
              <a:latin typeface="+mj-lt"/>
            </a:endParaRPr>
          </a:p>
        </p:txBody>
      </p:sp>
      <p:sp>
        <p:nvSpPr>
          <p:cNvPr id="10" name="textruta 9">
            <a:extLst>
              <a:ext uri="{FF2B5EF4-FFF2-40B4-BE49-F238E27FC236}">
                <a16:creationId xmlns:a16="http://schemas.microsoft.com/office/drawing/2014/main" id="{7764017B-5A26-418B-B977-BE467EF89302}"/>
              </a:ext>
            </a:extLst>
          </p:cNvPr>
          <p:cNvSpPr txBox="1"/>
          <p:nvPr/>
        </p:nvSpPr>
        <p:spPr>
          <a:xfrm>
            <a:off x="804131" y="4040320"/>
            <a:ext cx="3941060" cy="369332"/>
          </a:xfrm>
          <a:prstGeom prst="rect">
            <a:avLst/>
          </a:prstGeom>
          <a:noFill/>
        </p:spPr>
        <p:txBody>
          <a:bodyPr wrap="square">
            <a:spAutoFit/>
          </a:bodyPr>
          <a:lstStyle/>
          <a:p>
            <a:r>
              <a:rPr lang="sv-SE" sz="1800" dirty="0">
                <a:solidFill>
                  <a:schemeClr val="bg1">
                    <a:lumMod val="95000"/>
                  </a:schemeClr>
                </a:solidFill>
                <a:effectLst/>
                <a:latin typeface="Segoe UI" panose="020B0502040204020203" pitchFamily="34" charset="0"/>
              </a:rPr>
              <a:t>Gränsöverskridande arbetsmarknad</a:t>
            </a:r>
            <a:endParaRPr lang="sv-SE" sz="1100" dirty="0">
              <a:solidFill>
                <a:schemeClr val="bg1">
                  <a:lumMod val="95000"/>
                </a:schemeClr>
              </a:solidFill>
              <a:effectLst/>
              <a:latin typeface="Arial" panose="020B0604020202020204" pitchFamily="34" charset="0"/>
            </a:endParaRPr>
          </a:p>
        </p:txBody>
      </p:sp>
    </p:spTree>
    <p:extLst>
      <p:ext uri="{BB962C8B-B14F-4D97-AF65-F5344CB8AC3E}">
        <p14:creationId xmlns:p14="http://schemas.microsoft.com/office/powerpoint/2010/main" val="4121121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B0A9E55F-729A-4FCE-9FE3-BAE7A7BEF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a:extLst>
              <a:ext uri="{FF2B5EF4-FFF2-40B4-BE49-F238E27FC236}">
                <a16:creationId xmlns:a16="http://schemas.microsoft.com/office/drawing/2014/main" id="{CE3010FA-7934-458A-A15D-E128900324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142" y="365193"/>
            <a:ext cx="4082017" cy="1234811"/>
          </a:xfrm>
          <a:prstGeom prst="rect">
            <a:avLst/>
          </a:prstGeom>
        </p:spPr>
      </p:pic>
      <p:pic>
        <p:nvPicPr>
          <p:cNvPr id="42" name="Bildobjekt 41" descr="En bild som visar text, himmel, blå&#10;&#10;Automatiskt genererad beskrivning">
            <a:extLst>
              <a:ext uri="{FF2B5EF4-FFF2-40B4-BE49-F238E27FC236}">
                <a16:creationId xmlns:a16="http://schemas.microsoft.com/office/drawing/2014/main" id="{60C891D5-4B99-4408-A44A-7AB679C1C2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141" y="5615173"/>
            <a:ext cx="4082018" cy="877634"/>
          </a:xfrm>
          <a:prstGeom prst="rect">
            <a:avLst/>
          </a:prstGeom>
        </p:spPr>
      </p:pic>
      <p:sp>
        <p:nvSpPr>
          <p:cNvPr id="50" name="Rectangle 49">
            <a:extLst>
              <a:ext uri="{FF2B5EF4-FFF2-40B4-BE49-F238E27FC236}">
                <a16:creationId xmlns:a16="http://schemas.microsoft.com/office/drawing/2014/main" id="{4462B9B4-A230-4FCE-AD96-E79B8B458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0" y="0"/>
            <a:ext cx="67437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latshållare för bildnummer 45">
            <a:extLst>
              <a:ext uri="{FF2B5EF4-FFF2-40B4-BE49-F238E27FC236}">
                <a16:creationId xmlns:a16="http://schemas.microsoft.com/office/drawing/2014/main" id="{A6A4F99B-3640-4AA0-A553-7E329DDE08CB}"/>
              </a:ext>
            </a:extLst>
          </p:cNvPr>
          <p:cNvSpPr>
            <a:spLocks noGrp="1"/>
          </p:cNvSpPr>
          <p:nvPr>
            <p:ph type="sldNum" sz="quarter" idx="12"/>
          </p:nvPr>
        </p:nvSpPr>
        <p:spPr/>
        <p:txBody>
          <a:bodyPr/>
          <a:lstStyle/>
          <a:p>
            <a:fld id="{E07EDFC8-FA48-4A00-963F-28A8CFE93172}" type="slidenum">
              <a:rPr lang="sv-SE" smtClean="0"/>
              <a:t>15</a:t>
            </a:fld>
            <a:endParaRPr lang="sv-SE"/>
          </a:p>
        </p:txBody>
      </p:sp>
      <p:pic>
        <p:nvPicPr>
          <p:cNvPr id="6" name="Bildobjekt 5" descr="En bild som visar text&#10;&#10;Automatiskt genererad beskrivning">
            <a:extLst>
              <a:ext uri="{FF2B5EF4-FFF2-40B4-BE49-F238E27FC236}">
                <a16:creationId xmlns:a16="http://schemas.microsoft.com/office/drawing/2014/main" id="{F409BA64-DA30-4EE6-89C8-7E06F67114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141" y="1803020"/>
            <a:ext cx="4062050" cy="3116219"/>
          </a:xfrm>
          <a:prstGeom prst="rect">
            <a:avLst/>
          </a:prstGeom>
        </p:spPr>
      </p:pic>
      <p:sp>
        <p:nvSpPr>
          <p:cNvPr id="12" name="textruta 11">
            <a:extLst>
              <a:ext uri="{FF2B5EF4-FFF2-40B4-BE49-F238E27FC236}">
                <a16:creationId xmlns:a16="http://schemas.microsoft.com/office/drawing/2014/main" id="{2626AE5A-3EAD-42D1-BAD9-FDDEB39642B3}"/>
              </a:ext>
            </a:extLst>
          </p:cNvPr>
          <p:cNvSpPr txBox="1"/>
          <p:nvPr/>
        </p:nvSpPr>
        <p:spPr>
          <a:xfrm>
            <a:off x="6096000" y="362020"/>
            <a:ext cx="5669280" cy="6740307"/>
          </a:xfrm>
          <a:prstGeom prst="rect">
            <a:avLst/>
          </a:prstGeom>
          <a:noFill/>
        </p:spPr>
        <p:txBody>
          <a:bodyPr wrap="square" rtlCol="0">
            <a:spAutoFit/>
          </a:bodyPr>
          <a:lstStyle/>
          <a:p>
            <a:r>
              <a:rPr lang="sv-SE" b="1" dirty="0"/>
              <a:t>Specifika mål</a:t>
            </a:r>
            <a:br>
              <a:rPr lang="sv-SE" b="1" dirty="0"/>
            </a:br>
            <a:r>
              <a:rPr lang="sv-SE" i="1" dirty="0">
                <a:solidFill>
                  <a:srgbClr val="000000"/>
                </a:solidFill>
              </a:rPr>
              <a:t>Förbättra lika tillgång till inkluderande tjänster av god kvalitet inom utbildning och livslångt lärande genom att utveckla tillgänglig infrastruktur, även genom att främja resiliens för distansutbildning och onlinekurser.</a:t>
            </a:r>
          </a:p>
          <a:p>
            <a:pPr algn="l"/>
            <a:endParaRPr lang="sv-SE" b="0" i="0" dirty="0">
              <a:solidFill>
                <a:srgbClr val="000000"/>
              </a:solidFill>
              <a:effectLst/>
            </a:endParaRPr>
          </a:p>
          <a:p>
            <a:pPr algn="l"/>
            <a:r>
              <a:rPr lang="sv-SE" b="1" dirty="0"/>
              <a:t>Exempel:</a:t>
            </a:r>
          </a:p>
          <a:p>
            <a:pPr algn="l"/>
            <a:endParaRPr lang="sv-SE" b="1" dirty="0"/>
          </a:p>
          <a:p>
            <a:pPr marL="285750" indent="-285750" algn="l">
              <a:buFont typeface="Arial" panose="020B0604020202020204" pitchFamily="34" charset="0"/>
              <a:buChar char="•"/>
            </a:pPr>
            <a:r>
              <a:rPr lang="sv-SE" dirty="0"/>
              <a:t>Samarbeten över gränsen kan leda till att skolorna erbjuder fler ämnesområden, vilket ger fler valmöjligheter för studenterna och färre som flyttar från regionerna. På samma sätt finns det möjligheter för att öka utbudet av praktik över gränsen.</a:t>
            </a:r>
          </a:p>
          <a:p>
            <a:pPr marL="285750" indent="-285750" algn="l">
              <a:buFont typeface="Arial" panose="020B0604020202020204" pitchFamily="34" charset="0"/>
              <a:buChar char="•"/>
            </a:pPr>
            <a:endParaRPr lang="sv-SE" dirty="0"/>
          </a:p>
          <a:p>
            <a:pPr marL="285750" indent="-285750" algn="l">
              <a:buFont typeface="Arial" panose="020B0604020202020204" pitchFamily="34" charset="0"/>
              <a:buChar char="•"/>
            </a:pPr>
            <a:r>
              <a:rPr lang="sv-SE" dirty="0"/>
              <a:t>Gemensamma “studiesatelliter” kopplade till universitetet kan göra det möjligt att en större andel studier kan bedrivas hemifrån. </a:t>
            </a:r>
          </a:p>
          <a:p>
            <a:pPr marL="285750" indent="-285750" algn="l">
              <a:buFont typeface="Arial" panose="020B0604020202020204" pitchFamily="34" charset="0"/>
              <a:buChar char="•"/>
            </a:pPr>
            <a:endParaRPr lang="sv-SE" dirty="0"/>
          </a:p>
          <a:p>
            <a:pPr marL="285750" indent="-285750" algn="l">
              <a:buFont typeface="Arial" panose="020B0604020202020204" pitchFamily="34" charset="0"/>
              <a:buChar char="•"/>
            </a:pPr>
            <a:r>
              <a:rPr lang="sv-SE" dirty="0"/>
              <a:t>Kartläggning av utbildningsnivåer, kompetensbehov på arbetsmarknaden och möjligheter för att öka  sysselsättningsgraden i gränsområdet.</a:t>
            </a:r>
          </a:p>
          <a:p>
            <a:pPr marL="285750" indent="-285750" algn="l">
              <a:buFont typeface="Arial" panose="020B0604020202020204" pitchFamily="34" charset="0"/>
              <a:buChar char="•"/>
            </a:pPr>
            <a:endParaRPr lang="sv-SE" dirty="0">
              <a:solidFill>
                <a:srgbClr val="000000"/>
              </a:solidFill>
              <a:latin typeface="+mj-lt"/>
            </a:endParaRPr>
          </a:p>
          <a:p>
            <a:pPr algn="l"/>
            <a:endParaRPr lang="sv-SE" dirty="0">
              <a:solidFill>
                <a:srgbClr val="000000"/>
              </a:solidFill>
              <a:latin typeface="+mj-lt"/>
            </a:endParaRPr>
          </a:p>
          <a:p>
            <a:pPr algn="l"/>
            <a:endParaRPr lang="sv-SE" dirty="0">
              <a:solidFill>
                <a:srgbClr val="000000"/>
              </a:solidFill>
              <a:latin typeface="+mj-lt"/>
            </a:endParaRPr>
          </a:p>
        </p:txBody>
      </p:sp>
      <p:sp>
        <p:nvSpPr>
          <p:cNvPr id="10" name="textruta 9">
            <a:extLst>
              <a:ext uri="{FF2B5EF4-FFF2-40B4-BE49-F238E27FC236}">
                <a16:creationId xmlns:a16="http://schemas.microsoft.com/office/drawing/2014/main" id="{B4FCF44B-6725-4E27-A6B1-25A7A7D7B597}"/>
              </a:ext>
            </a:extLst>
          </p:cNvPr>
          <p:cNvSpPr txBox="1"/>
          <p:nvPr/>
        </p:nvSpPr>
        <p:spPr>
          <a:xfrm>
            <a:off x="822223" y="3959630"/>
            <a:ext cx="3922968" cy="369332"/>
          </a:xfrm>
          <a:prstGeom prst="rect">
            <a:avLst/>
          </a:prstGeom>
          <a:noFill/>
        </p:spPr>
        <p:txBody>
          <a:bodyPr wrap="square">
            <a:spAutoFit/>
          </a:bodyPr>
          <a:lstStyle/>
          <a:p>
            <a:pPr algn="ctr"/>
            <a:r>
              <a:rPr lang="sv-SE" sz="1800" dirty="0">
                <a:solidFill>
                  <a:schemeClr val="bg1">
                    <a:lumMod val="95000"/>
                  </a:schemeClr>
                </a:solidFill>
                <a:effectLst/>
                <a:latin typeface="Segoe UI" panose="020B0502040204020203" pitchFamily="34" charset="0"/>
              </a:rPr>
              <a:t>Utbildning</a:t>
            </a:r>
            <a:endParaRPr lang="sv-SE" sz="1100" dirty="0">
              <a:solidFill>
                <a:schemeClr val="bg1">
                  <a:lumMod val="95000"/>
                </a:schemeClr>
              </a:solidFill>
              <a:effectLst/>
              <a:latin typeface="Arial" panose="020B0604020202020204" pitchFamily="34" charset="0"/>
            </a:endParaRPr>
          </a:p>
        </p:txBody>
      </p:sp>
    </p:spTree>
    <p:extLst>
      <p:ext uri="{BB962C8B-B14F-4D97-AF65-F5344CB8AC3E}">
        <p14:creationId xmlns:p14="http://schemas.microsoft.com/office/powerpoint/2010/main" val="1939495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B0A9E55F-729A-4FCE-9FE3-BAE7A7BEF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a:extLst>
              <a:ext uri="{FF2B5EF4-FFF2-40B4-BE49-F238E27FC236}">
                <a16:creationId xmlns:a16="http://schemas.microsoft.com/office/drawing/2014/main" id="{CE3010FA-7934-458A-A15D-E128900324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142" y="365193"/>
            <a:ext cx="4082017" cy="1234811"/>
          </a:xfrm>
          <a:prstGeom prst="rect">
            <a:avLst/>
          </a:prstGeom>
        </p:spPr>
      </p:pic>
      <p:pic>
        <p:nvPicPr>
          <p:cNvPr id="42" name="Bildobjekt 41" descr="En bild som visar text, himmel, blå&#10;&#10;Automatiskt genererad beskrivning">
            <a:extLst>
              <a:ext uri="{FF2B5EF4-FFF2-40B4-BE49-F238E27FC236}">
                <a16:creationId xmlns:a16="http://schemas.microsoft.com/office/drawing/2014/main" id="{60C891D5-4B99-4408-A44A-7AB679C1C2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141" y="5615173"/>
            <a:ext cx="4082018" cy="877634"/>
          </a:xfrm>
          <a:prstGeom prst="rect">
            <a:avLst/>
          </a:prstGeom>
        </p:spPr>
      </p:pic>
      <p:sp>
        <p:nvSpPr>
          <p:cNvPr id="50" name="Rectangle 49">
            <a:extLst>
              <a:ext uri="{FF2B5EF4-FFF2-40B4-BE49-F238E27FC236}">
                <a16:creationId xmlns:a16="http://schemas.microsoft.com/office/drawing/2014/main" id="{4462B9B4-A230-4FCE-AD96-E79B8B458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0" y="0"/>
            <a:ext cx="67437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latshållare för bildnummer 45">
            <a:extLst>
              <a:ext uri="{FF2B5EF4-FFF2-40B4-BE49-F238E27FC236}">
                <a16:creationId xmlns:a16="http://schemas.microsoft.com/office/drawing/2014/main" id="{A6A4F99B-3640-4AA0-A553-7E329DDE08CB}"/>
              </a:ext>
            </a:extLst>
          </p:cNvPr>
          <p:cNvSpPr>
            <a:spLocks noGrp="1"/>
          </p:cNvSpPr>
          <p:nvPr>
            <p:ph type="sldNum" sz="quarter" idx="12"/>
          </p:nvPr>
        </p:nvSpPr>
        <p:spPr/>
        <p:txBody>
          <a:bodyPr/>
          <a:lstStyle/>
          <a:p>
            <a:fld id="{E07EDFC8-FA48-4A00-963F-28A8CFE93172}" type="slidenum">
              <a:rPr lang="sv-SE" smtClean="0"/>
              <a:t>16</a:t>
            </a:fld>
            <a:endParaRPr lang="sv-SE"/>
          </a:p>
        </p:txBody>
      </p:sp>
      <p:pic>
        <p:nvPicPr>
          <p:cNvPr id="6" name="Bildobjekt 5" descr="En bild som visar text&#10;&#10;Automatiskt genererad beskrivning">
            <a:extLst>
              <a:ext uri="{FF2B5EF4-FFF2-40B4-BE49-F238E27FC236}">
                <a16:creationId xmlns:a16="http://schemas.microsoft.com/office/drawing/2014/main" id="{F409BA64-DA30-4EE6-89C8-7E06F67114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141" y="1803020"/>
            <a:ext cx="4062050" cy="3116219"/>
          </a:xfrm>
          <a:prstGeom prst="rect">
            <a:avLst/>
          </a:prstGeom>
        </p:spPr>
      </p:pic>
      <p:sp>
        <p:nvSpPr>
          <p:cNvPr id="12" name="textruta 11">
            <a:extLst>
              <a:ext uri="{FF2B5EF4-FFF2-40B4-BE49-F238E27FC236}">
                <a16:creationId xmlns:a16="http://schemas.microsoft.com/office/drawing/2014/main" id="{2626AE5A-3EAD-42D1-BAD9-FDDEB39642B3}"/>
              </a:ext>
            </a:extLst>
          </p:cNvPr>
          <p:cNvSpPr txBox="1"/>
          <p:nvPr/>
        </p:nvSpPr>
        <p:spPr>
          <a:xfrm>
            <a:off x="6096000" y="365193"/>
            <a:ext cx="5002661" cy="5355312"/>
          </a:xfrm>
          <a:prstGeom prst="rect">
            <a:avLst/>
          </a:prstGeom>
          <a:noFill/>
        </p:spPr>
        <p:txBody>
          <a:bodyPr wrap="square" rtlCol="0">
            <a:spAutoFit/>
          </a:bodyPr>
          <a:lstStyle/>
          <a:p>
            <a:pPr algn="l"/>
            <a:r>
              <a:rPr lang="sv-SE" b="1" dirty="0"/>
              <a:t>Specifika mål</a:t>
            </a:r>
            <a:br>
              <a:rPr lang="sv-SE" b="1" dirty="0"/>
            </a:br>
            <a:r>
              <a:rPr lang="sv-SE" i="1" dirty="0">
                <a:solidFill>
                  <a:srgbClr val="000000"/>
                </a:solidFill>
              </a:rPr>
              <a:t>Främja kulturens och den hållbara turismens roll i ekonomisk utveckling, social delaktighet och social innovation.</a:t>
            </a:r>
          </a:p>
          <a:p>
            <a:pPr algn="l"/>
            <a:endParaRPr lang="sv-SE" b="0" i="0" dirty="0">
              <a:solidFill>
                <a:srgbClr val="000000"/>
              </a:solidFill>
              <a:effectLst/>
            </a:endParaRPr>
          </a:p>
          <a:p>
            <a:pPr algn="l"/>
            <a:r>
              <a:rPr lang="sv-SE" b="1" dirty="0"/>
              <a:t>Exempel:</a:t>
            </a:r>
          </a:p>
          <a:p>
            <a:pPr algn="l"/>
            <a:endParaRPr lang="sv-SE" b="1" dirty="0"/>
          </a:p>
          <a:p>
            <a:pPr marL="285750" indent="-285750" algn="l">
              <a:buFont typeface="Arial" panose="020B0604020202020204" pitchFamily="34" charset="0"/>
              <a:buChar char="•"/>
            </a:pPr>
            <a:r>
              <a:rPr lang="sv-SE" dirty="0">
                <a:solidFill>
                  <a:srgbClr val="000000"/>
                </a:solidFill>
              </a:rPr>
              <a:t>Innovativa åtgärder som ökar tillgängligheten till besöks- och kreativa näringar. </a:t>
            </a:r>
          </a:p>
          <a:p>
            <a:pPr marL="285750" indent="-285750" algn="l">
              <a:buFont typeface="Arial" panose="020B0604020202020204" pitchFamily="34" charset="0"/>
              <a:buChar char="•"/>
            </a:pPr>
            <a:endParaRPr lang="sv-SE" dirty="0">
              <a:solidFill>
                <a:srgbClr val="000000"/>
              </a:solidFill>
            </a:endParaRPr>
          </a:p>
          <a:p>
            <a:pPr marL="285750" indent="-285750" algn="l">
              <a:buFont typeface="Arial" panose="020B0604020202020204" pitchFamily="34" charset="0"/>
              <a:buChar char="•"/>
            </a:pPr>
            <a:r>
              <a:rPr lang="sv-SE" dirty="0">
                <a:solidFill>
                  <a:srgbClr val="000000"/>
                </a:solidFill>
              </a:rPr>
              <a:t>Åtgärder där avsikten är att undvika slitage och för högt tryck på naturresurser orsakade av turism. </a:t>
            </a:r>
          </a:p>
          <a:p>
            <a:pPr marL="285750" indent="-285750" algn="l">
              <a:buFont typeface="Arial" panose="020B0604020202020204" pitchFamily="34" charset="0"/>
              <a:buChar char="•"/>
            </a:pPr>
            <a:endParaRPr lang="sv-SE" dirty="0">
              <a:solidFill>
                <a:srgbClr val="000000"/>
              </a:solidFill>
            </a:endParaRPr>
          </a:p>
          <a:p>
            <a:pPr marL="285750" indent="-285750" algn="l">
              <a:buFont typeface="Arial" panose="020B0604020202020204" pitchFamily="34" charset="0"/>
              <a:buChar char="•"/>
            </a:pPr>
            <a:r>
              <a:rPr lang="sv-SE" dirty="0">
                <a:solidFill>
                  <a:srgbClr val="000000"/>
                </a:solidFill>
                <a:latin typeface="open-sans-v20-latin"/>
              </a:rPr>
              <a:t>U</a:t>
            </a:r>
            <a:r>
              <a:rPr lang="sv-SE" b="0" i="0" dirty="0">
                <a:solidFill>
                  <a:srgbClr val="000000"/>
                </a:solidFill>
                <a:effectLst/>
                <a:latin typeface="open-sans-v20-latin"/>
              </a:rPr>
              <a:t>tbildning för guidetjänster och hantverksmetoder.</a:t>
            </a:r>
            <a:endParaRPr lang="sv-SE" dirty="0">
              <a:solidFill>
                <a:srgbClr val="000000"/>
              </a:solidFill>
            </a:endParaRPr>
          </a:p>
          <a:p>
            <a:pPr marL="285750" indent="-285750" algn="l">
              <a:buFont typeface="Arial" panose="020B0604020202020204" pitchFamily="34" charset="0"/>
              <a:buChar char="•"/>
            </a:pPr>
            <a:endParaRPr lang="sv-SE" dirty="0">
              <a:solidFill>
                <a:srgbClr val="000000"/>
              </a:solidFill>
              <a:latin typeface="+mj-lt"/>
            </a:endParaRPr>
          </a:p>
          <a:p>
            <a:pPr algn="l"/>
            <a:endParaRPr lang="sv-SE" dirty="0">
              <a:solidFill>
                <a:srgbClr val="000000"/>
              </a:solidFill>
              <a:latin typeface="+mj-lt"/>
            </a:endParaRPr>
          </a:p>
          <a:p>
            <a:pPr algn="l"/>
            <a:endParaRPr lang="sv-SE" dirty="0">
              <a:solidFill>
                <a:srgbClr val="000000"/>
              </a:solidFill>
              <a:latin typeface="+mj-lt"/>
            </a:endParaRPr>
          </a:p>
        </p:txBody>
      </p:sp>
      <p:sp>
        <p:nvSpPr>
          <p:cNvPr id="9" name="textruta 8">
            <a:extLst>
              <a:ext uri="{FF2B5EF4-FFF2-40B4-BE49-F238E27FC236}">
                <a16:creationId xmlns:a16="http://schemas.microsoft.com/office/drawing/2014/main" id="{A32A6B33-6C2D-418F-A6B1-1794B555123E}"/>
              </a:ext>
            </a:extLst>
          </p:cNvPr>
          <p:cNvSpPr txBox="1"/>
          <p:nvPr/>
        </p:nvSpPr>
        <p:spPr>
          <a:xfrm>
            <a:off x="822223" y="3959630"/>
            <a:ext cx="3922968" cy="369332"/>
          </a:xfrm>
          <a:prstGeom prst="rect">
            <a:avLst/>
          </a:prstGeom>
          <a:noFill/>
        </p:spPr>
        <p:txBody>
          <a:bodyPr wrap="square">
            <a:spAutoFit/>
          </a:bodyPr>
          <a:lstStyle/>
          <a:p>
            <a:pPr algn="ctr"/>
            <a:r>
              <a:rPr lang="sv-SE" sz="1800" dirty="0">
                <a:solidFill>
                  <a:schemeClr val="bg1">
                    <a:lumMod val="95000"/>
                  </a:schemeClr>
                </a:solidFill>
                <a:effectLst/>
                <a:latin typeface="Segoe UI" panose="020B0502040204020203" pitchFamily="34" charset="0"/>
              </a:rPr>
              <a:t>Hållbar kultur och turism</a:t>
            </a:r>
            <a:endParaRPr lang="sv-SE" sz="1100" dirty="0">
              <a:solidFill>
                <a:schemeClr val="bg1">
                  <a:lumMod val="95000"/>
                </a:schemeClr>
              </a:solidFill>
              <a:effectLst/>
              <a:latin typeface="Arial" panose="020B0604020202020204" pitchFamily="34" charset="0"/>
            </a:endParaRPr>
          </a:p>
        </p:txBody>
      </p:sp>
    </p:spTree>
    <p:extLst>
      <p:ext uri="{BB962C8B-B14F-4D97-AF65-F5344CB8AC3E}">
        <p14:creationId xmlns:p14="http://schemas.microsoft.com/office/powerpoint/2010/main" val="3698463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B0A9E55F-729A-4FCE-9FE3-BAE7A7BEF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Bildobjekt 4">
            <a:extLst>
              <a:ext uri="{FF2B5EF4-FFF2-40B4-BE49-F238E27FC236}">
                <a16:creationId xmlns:a16="http://schemas.microsoft.com/office/drawing/2014/main" id="{CE3010FA-7934-458A-A15D-E128900324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142" y="365193"/>
            <a:ext cx="4082017" cy="1234811"/>
          </a:xfrm>
          <a:prstGeom prst="rect">
            <a:avLst/>
          </a:prstGeom>
        </p:spPr>
      </p:pic>
      <p:pic>
        <p:nvPicPr>
          <p:cNvPr id="42" name="Bildobjekt 41" descr="En bild som visar text, himmel, blå&#10;&#10;Automatiskt genererad beskrivning">
            <a:extLst>
              <a:ext uri="{FF2B5EF4-FFF2-40B4-BE49-F238E27FC236}">
                <a16:creationId xmlns:a16="http://schemas.microsoft.com/office/drawing/2014/main" id="{60C891D5-4B99-4408-A44A-7AB679C1C2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141" y="5615173"/>
            <a:ext cx="4082018" cy="877634"/>
          </a:xfrm>
          <a:prstGeom prst="rect">
            <a:avLst/>
          </a:prstGeom>
        </p:spPr>
      </p:pic>
      <p:sp>
        <p:nvSpPr>
          <p:cNvPr id="50" name="Rectangle 49">
            <a:extLst>
              <a:ext uri="{FF2B5EF4-FFF2-40B4-BE49-F238E27FC236}">
                <a16:creationId xmlns:a16="http://schemas.microsoft.com/office/drawing/2014/main" id="{4462B9B4-A230-4FCE-AD96-E79B8B458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0" y="0"/>
            <a:ext cx="67437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F4677DAA-1C88-4DCB-8745-76ECEACC5754}"/>
              </a:ext>
            </a:extLst>
          </p:cNvPr>
          <p:cNvSpPr>
            <a:spLocks noGrp="1"/>
          </p:cNvSpPr>
          <p:nvPr>
            <p:ph type="ctrTitle"/>
          </p:nvPr>
        </p:nvSpPr>
        <p:spPr>
          <a:xfrm>
            <a:off x="6026410" y="458502"/>
            <a:ext cx="5071358" cy="785500"/>
          </a:xfrm>
        </p:spPr>
        <p:txBody>
          <a:bodyPr anchor="b">
            <a:noAutofit/>
          </a:bodyPr>
          <a:lstStyle/>
          <a:p>
            <a:pPr algn="l"/>
            <a:r>
              <a:rPr lang="sv-SE" sz="3000" b="1" dirty="0">
                <a:latin typeface="+mn-lt"/>
              </a:rPr>
              <a:t>En sterkere grensregion med</a:t>
            </a:r>
            <a:br>
              <a:rPr lang="sv-SE" sz="3000" b="1" dirty="0">
                <a:latin typeface="+mn-lt"/>
              </a:rPr>
            </a:br>
            <a:r>
              <a:rPr lang="sv-SE" sz="3000" b="1" dirty="0">
                <a:latin typeface="+mn-lt"/>
              </a:rPr>
              <a:t>økt samarbeidskapasitet</a:t>
            </a:r>
          </a:p>
        </p:txBody>
      </p:sp>
      <p:sp>
        <p:nvSpPr>
          <p:cNvPr id="46" name="Platshållare för bildnummer 45">
            <a:extLst>
              <a:ext uri="{FF2B5EF4-FFF2-40B4-BE49-F238E27FC236}">
                <a16:creationId xmlns:a16="http://schemas.microsoft.com/office/drawing/2014/main" id="{A6A4F99B-3640-4AA0-A553-7E329DDE08C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EDFC8-FA48-4A00-963F-28A8CFE93172}"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Bildobjekt 5" descr="En bild som visar text&#10;&#10;Automatiskt genererad beskrivning">
            <a:extLst>
              <a:ext uri="{FF2B5EF4-FFF2-40B4-BE49-F238E27FC236}">
                <a16:creationId xmlns:a16="http://schemas.microsoft.com/office/drawing/2014/main" id="{4126982D-A26A-48EF-828E-6DDE5AFA3A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542" y="1800257"/>
            <a:ext cx="4097216" cy="3130858"/>
          </a:xfrm>
          <a:prstGeom prst="rect">
            <a:avLst/>
          </a:prstGeom>
        </p:spPr>
      </p:pic>
      <p:sp>
        <p:nvSpPr>
          <p:cNvPr id="4" name="textruta 3">
            <a:extLst>
              <a:ext uri="{FF2B5EF4-FFF2-40B4-BE49-F238E27FC236}">
                <a16:creationId xmlns:a16="http://schemas.microsoft.com/office/drawing/2014/main" id="{FEBE05D1-C1EF-4005-B18F-1511C87B06ED}"/>
              </a:ext>
            </a:extLst>
          </p:cNvPr>
          <p:cNvSpPr txBox="1"/>
          <p:nvPr/>
        </p:nvSpPr>
        <p:spPr>
          <a:xfrm>
            <a:off x="5993387" y="1754077"/>
            <a:ext cx="5653526"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r>
              <a:rPr kumimoji="0" lang="sv-SE" sz="1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People</a:t>
            </a:r>
            <a:r>
              <a:rPr kumimoji="0" lang="sv-SE" sz="1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-to people»</a:t>
            </a:r>
            <a:r>
              <a:rPr lang="sv-SE" b="1" dirty="0">
                <a:solidFill>
                  <a:prstClr val="black"/>
                </a:solidFill>
                <a:latin typeface="Calibri" panose="020F0502020204030204" pitchFamily="34" charset="0"/>
                <a:cs typeface="Calibri" panose="020F0502020204030204" pitchFamily="34" charset="0"/>
              </a:rPr>
              <a:t>-</a:t>
            </a:r>
            <a:r>
              <a:rPr kumimoji="0" lang="sv-SE" sz="1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prosjekt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På lokalt nivå kan foreninger, kommuner </a:t>
            </a:r>
            <a:r>
              <a:rPr kumimoji="0" lang="sv-SE" sz="18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og</a:t>
            </a: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sv-SE" sz="18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foretak</a:t>
            </a: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finne </a:t>
            </a:r>
            <a:r>
              <a:rPr kumimoji="0" lang="sv-SE" sz="18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muligheter</a:t>
            </a: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sv-SE" sz="18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til</a:t>
            </a: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å samarbeide på og øke tilliten seg i mellom.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På regionalt nivå kan det handle om myndigheter og institusjoner som identifiserer og eliminerer hinder for å gi  grenseinnbyggere og næringsliv muligheter til å drive </a:t>
            </a:r>
            <a:r>
              <a:rPr kumimoji="0" lang="sv-SE" sz="1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utviklingsarbeid sammen over kommune-, region- og landegrensene.</a:t>
            </a:r>
          </a:p>
        </p:txBody>
      </p:sp>
      <p:sp>
        <p:nvSpPr>
          <p:cNvPr id="11" name="TekstSylinder 10">
            <a:extLst>
              <a:ext uri="{FF2B5EF4-FFF2-40B4-BE49-F238E27FC236}">
                <a16:creationId xmlns:a16="http://schemas.microsoft.com/office/drawing/2014/main" id="{9265968B-778D-4C06-90F4-66E404DC4057}"/>
              </a:ext>
            </a:extLst>
          </p:cNvPr>
          <p:cNvSpPr txBox="1"/>
          <p:nvPr/>
        </p:nvSpPr>
        <p:spPr>
          <a:xfrm>
            <a:off x="-323850" y="4162744"/>
            <a:ext cx="6096000" cy="369332"/>
          </a:xfrm>
          <a:prstGeom prst="rect">
            <a:avLst/>
          </a:prstGeom>
          <a:noFill/>
        </p:spPr>
        <p:txBody>
          <a:bodyPr wrap="square">
            <a:spAutoFit/>
          </a:bodyPr>
          <a:lstStyle/>
          <a:p>
            <a:pPr algn="ctr"/>
            <a:r>
              <a:rPr lang="sv-SE" sz="1800" b="0" i="0" u="none" strike="noStrike" dirty="0">
                <a:solidFill>
                  <a:schemeClr val="bg1"/>
                </a:solidFill>
                <a:effectLst/>
                <a:latin typeface="+mn-lt"/>
              </a:rPr>
              <a:t>Stärka gränsöverskridande samarbete</a:t>
            </a:r>
            <a:endParaRPr lang="nn-NO" dirty="0">
              <a:solidFill>
                <a:schemeClr val="bg1"/>
              </a:solidFill>
            </a:endParaRPr>
          </a:p>
        </p:txBody>
      </p:sp>
    </p:spTree>
    <p:extLst>
      <p:ext uri="{BB962C8B-B14F-4D97-AF65-F5344CB8AC3E}">
        <p14:creationId xmlns:p14="http://schemas.microsoft.com/office/powerpoint/2010/main" val="2671186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B0A9E55F-729A-4FCE-9FE3-BAE7A7BEF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Bildobjekt 4">
            <a:extLst>
              <a:ext uri="{FF2B5EF4-FFF2-40B4-BE49-F238E27FC236}">
                <a16:creationId xmlns:a16="http://schemas.microsoft.com/office/drawing/2014/main" id="{CE3010FA-7934-458A-A15D-E128900324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142" y="365193"/>
            <a:ext cx="4082017" cy="1234811"/>
          </a:xfrm>
          <a:prstGeom prst="rect">
            <a:avLst/>
          </a:prstGeom>
        </p:spPr>
      </p:pic>
      <p:pic>
        <p:nvPicPr>
          <p:cNvPr id="42" name="Bildobjekt 41" descr="En bild som visar text, himmel, blå&#10;&#10;Automatiskt genererad beskrivning">
            <a:extLst>
              <a:ext uri="{FF2B5EF4-FFF2-40B4-BE49-F238E27FC236}">
                <a16:creationId xmlns:a16="http://schemas.microsoft.com/office/drawing/2014/main" id="{60C891D5-4B99-4408-A44A-7AB679C1C2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141" y="5615173"/>
            <a:ext cx="4082018" cy="877634"/>
          </a:xfrm>
          <a:prstGeom prst="rect">
            <a:avLst/>
          </a:prstGeom>
        </p:spPr>
      </p:pic>
      <p:sp>
        <p:nvSpPr>
          <p:cNvPr id="50" name="Rectangle 49">
            <a:extLst>
              <a:ext uri="{FF2B5EF4-FFF2-40B4-BE49-F238E27FC236}">
                <a16:creationId xmlns:a16="http://schemas.microsoft.com/office/drawing/2014/main" id="{4462B9B4-A230-4FCE-AD96-E79B8B458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0" y="0"/>
            <a:ext cx="67437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Platshållare för bildnummer 45">
            <a:extLst>
              <a:ext uri="{FF2B5EF4-FFF2-40B4-BE49-F238E27FC236}">
                <a16:creationId xmlns:a16="http://schemas.microsoft.com/office/drawing/2014/main" id="{A6A4F99B-3640-4AA0-A553-7E329DDE08C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EDFC8-FA48-4A00-963F-28A8CFE93172}"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Bildobjekt 5" descr="En bild som visar text&#10;&#10;Automatiskt genererad beskrivning">
            <a:extLst>
              <a:ext uri="{FF2B5EF4-FFF2-40B4-BE49-F238E27FC236}">
                <a16:creationId xmlns:a16="http://schemas.microsoft.com/office/drawing/2014/main" id="{4126982D-A26A-48EF-828E-6DDE5AFA3A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542" y="1800257"/>
            <a:ext cx="4097216" cy="3130858"/>
          </a:xfrm>
          <a:prstGeom prst="rect">
            <a:avLst/>
          </a:prstGeom>
        </p:spPr>
      </p:pic>
      <p:sp>
        <p:nvSpPr>
          <p:cNvPr id="14" name="textruta 13">
            <a:extLst>
              <a:ext uri="{FF2B5EF4-FFF2-40B4-BE49-F238E27FC236}">
                <a16:creationId xmlns:a16="http://schemas.microsoft.com/office/drawing/2014/main" id="{54FC1C0D-9C76-4B93-BA60-41CD5585B5E8}"/>
              </a:ext>
            </a:extLst>
          </p:cNvPr>
          <p:cNvSpPr txBox="1"/>
          <p:nvPr/>
        </p:nvSpPr>
        <p:spPr>
          <a:xfrm>
            <a:off x="6203164" y="365193"/>
            <a:ext cx="5695698" cy="39703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ea typeface="+mn-ea"/>
                <a:cs typeface="+mn-cs"/>
              </a:rPr>
              <a:t>Spesifikt mål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i="1" u="none" strike="noStrike" kern="1200" cap="none" spc="0" normalizeH="0" baseline="0" noProof="0" dirty="0">
                <a:ln>
                  <a:noFill/>
                </a:ln>
                <a:solidFill>
                  <a:prstClr val="black"/>
                </a:solidFill>
                <a:effectLst/>
                <a:uLnTx/>
                <a:uFillTx/>
                <a:ea typeface="+mn-ea"/>
                <a:cs typeface="+mn-cs"/>
              </a:rPr>
              <a:t>Fremme lokal samfunnsutvikling i samarbeid mellom kommuner og idéelle / ikke-kommersielle aktører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0" normalizeH="0" baseline="0" noProof="0" dirty="0">
              <a:ln>
                <a:noFill/>
              </a:ln>
              <a:solidFill>
                <a:prstClr val="black"/>
              </a:solidFill>
              <a:effectLst/>
              <a:uLnTx/>
              <a:uFillTx/>
              <a:ea typeface="+mn-ea"/>
              <a:cs typeface="+mn-cs"/>
            </a:endParaRPr>
          </a:p>
          <a:p>
            <a:pPr algn="l"/>
            <a:r>
              <a:rPr lang="sv-SE" sz="1800" b="1" i="0" u="none" strike="noStrike" baseline="0" dirty="0"/>
              <a:t>Exempel:</a:t>
            </a:r>
          </a:p>
          <a:p>
            <a:pPr algn="l"/>
            <a:endParaRPr lang="sv-SE" sz="1800" b="1" i="0" u="none" strike="noStrike" baseline="0" dirty="0"/>
          </a:p>
          <a:p>
            <a:pPr marL="285750" indent="-285750" algn="l">
              <a:buFont typeface="Arial" panose="020B0604020202020204" pitchFamily="34" charset="0"/>
              <a:buChar char="•"/>
            </a:pPr>
            <a:r>
              <a:rPr lang="sv-SE" b="0" i="0" u="none" strike="noStrike" baseline="0" dirty="0"/>
              <a:t>Etablera metoder för lokal platsutveckling i dialog mellan kommuner, näringsliv och det civila samhället.</a:t>
            </a:r>
          </a:p>
          <a:p>
            <a:pPr marL="285750" indent="-285750" algn="l">
              <a:buFont typeface="Arial" panose="020B0604020202020204" pitchFamily="34" charset="0"/>
              <a:buChar char="•"/>
            </a:pPr>
            <a:endParaRPr lang="sv-SE" b="0" i="0" u="none" strike="noStrike" baseline="0" dirty="0"/>
          </a:p>
          <a:p>
            <a:pPr marL="285750" indent="-285750" algn="l">
              <a:buFont typeface="Arial" panose="020B0604020202020204" pitchFamily="34" charset="0"/>
              <a:buChar char="•"/>
            </a:pPr>
            <a:r>
              <a:rPr lang="sv-SE" b="0" i="0" u="none" strike="noStrike" baseline="0" dirty="0"/>
              <a:t>Tillitsskapande arrangemang genom </a:t>
            </a:r>
            <a:br>
              <a:rPr lang="sv-SE" b="0" i="0" u="none" strike="noStrike" baseline="0" dirty="0"/>
            </a:br>
            <a:r>
              <a:rPr lang="sv-SE" b="0" i="0" u="none" strike="noStrike" baseline="0" dirty="0"/>
              <a:t>«</a:t>
            </a:r>
            <a:r>
              <a:rPr lang="sv-SE" b="0" i="0" u="none" strike="noStrike" baseline="0" dirty="0" err="1"/>
              <a:t>people</a:t>
            </a:r>
            <a:r>
              <a:rPr lang="sv-SE" b="0" i="0" u="none" strike="noStrike" baseline="0" dirty="0"/>
              <a:t>-to-</a:t>
            </a:r>
            <a:r>
              <a:rPr lang="sv-SE" b="0" i="0" u="none" strike="noStrike" baseline="0" dirty="0" err="1"/>
              <a:t>people</a:t>
            </a:r>
            <a:r>
              <a:rPr lang="sv-SE" b="0" i="0" u="none" strike="noStrike" baseline="0" dirty="0"/>
              <a:t>» samarbete.</a:t>
            </a:r>
          </a:p>
          <a:p>
            <a:pPr marL="285750" indent="-285750" algn="l">
              <a:buFont typeface="Arial" panose="020B0604020202020204" pitchFamily="34" charset="0"/>
              <a:buChar char="•"/>
            </a:pPr>
            <a:endParaRPr lang="sv-SE" b="0" i="0" u="none" strike="noStrike" baseline="0" dirty="0"/>
          </a:p>
          <a:p>
            <a:pPr marL="285750" indent="-285750" algn="l">
              <a:buFont typeface="Arial" panose="020B0604020202020204" pitchFamily="34" charset="0"/>
              <a:buChar char="•"/>
            </a:pPr>
            <a:r>
              <a:rPr lang="sv-SE" b="0" i="0" u="none" strike="noStrike" baseline="0" dirty="0"/>
              <a:t>Identifiera avsaknad av service och tjänster i programområdet.</a:t>
            </a:r>
          </a:p>
        </p:txBody>
      </p:sp>
      <p:sp>
        <p:nvSpPr>
          <p:cNvPr id="9" name="TekstSylinder 8">
            <a:extLst>
              <a:ext uri="{FF2B5EF4-FFF2-40B4-BE49-F238E27FC236}">
                <a16:creationId xmlns:a16="http://schemas.microsoft.com/office/drawing/2014/main" id="{81EBFC7B-9AFC-4F75-BB0E-43D4B18E2C40}"/>
              </a:ext>
            </a:extLst>
          </p:cNvPr>
          <p:cNvSpPr txBox="1"/>
          <p:nvPr/>
        </p:nvSpPr>
        <p:spPr>
          <a:xfrm>
            <a:off x="-323850" y="4162744"/>
            <a:ext cx="6096000" cy="369332"/>
          </a:xfrm>
          <a:prstGeom prst="rect">
            <a:avLst/>
          </a:prstGeom>
          <a:noFill/>
        </p:spPr>
        <p:txBody>
          <a:bodyPr wrap="square">
            <a:spAutoFit/>
          </a:bodyPr>
          <a:lstStyle/>
          <a:p>
            <a:pPr algn="ctr"/>
            <a:r>
              <a:rPr lang="sv-SE" sz="1800" b="0" i="0" u="none" strike="noStrike" dirty="0">
                <a:solidFill>
                  <a:schemeClr val="bg1"/>
                </a:solidFill>
                <a:effectLst/>
                <a:latin typeface="+mn-lt"/>
              </a:rPr>
              <a:t>Stärka gränsöverskridande samarbete</a:t>
            </a:r>
            <a:endParaRPr lang="nn-NO" dirty="0">
              <a:solidFill>
                <a:schemeClr val="bg1"/>
              </a:solidFill>
            </a:endParaRPr>
          </a:p>
        </p:txBody>
      </p:sp>
    </p:spTree>
    <p:extLst>
      <p:ext uri="{BB962C8B-B14F-4D97-AF65-F5344CB8AC3E}">
        <p14:creationId xmlns:p14="http://schemas.microsoft.com/office/powerpoint/2010/main" val="2857333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Platshållare för bildnummer 45">
            <a:extLst>
              <a:ext uri="{FF2B5EF4-FFF2-40B4-BE49-F238E27FC236}">
                <a16:creationId xmlns:a16="http://schemas.microsoft.com/office/drawing/2014/main" id="{A6A4F99B-3640-4AA0-A553-7E329DDE08C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EDFC8-FA48-4A00-963F-28A8CFE93172}"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TekstSylinder 10">
            <a:extLst>
              <a:ext uri="{FF2B5EF4-FFF2-40B4-BE49-F238E27FC236}">
                <a16:creationId xmlns:a16="http://schemas.microsoft.com/office/drawing/2014/main" id="{8A07B15D-E454-4B32-8B9A-F43DA52A2DEB}"/>
              </a:ext>
            </a:extLst>
          </p:cNvPr>
          <p:cNvSpPr txBox="1"/>
          <p:nvPr/>
        </p:nvSpPr>
        <p:spPr>
          <a:xfrm>
            <a:off x="4806435" y="1"/>
            <a:ext cx="7385566" cy="7072705"/>
          </a:xfrm>
          <a:prstGeom prst="rect">
            <a:avLst/>
          </a:prstGeom>
          <a:solidFill>
            <a:schemeClr val="accent6">
              <a:lumMod val="40000"/>
              <a:lumOff val="60000"/>
            </a:schemeClr>
          </a:solidFill>
        </p:spPr>
        <p:txBody>
          <a:bodyPr wrap="square">
            <a:spAutoFit/>
          </a:bodyPr>
          <a:lstStyle/>
          <a:p>
            <a:pPr marL="285750" indent="-285750">
              <a:lnSpc>
                <a:spcPct val="90000"/>
              </a:lnSpc>
              <a:buFont typeface="Arial" panose="020B0604020202020204" pitchFamily="34" charset="0"/>
              <a:buChar char="•"/>
            </a:pPr>
            <a:endParaRPr lang="nb-NO" altLang="nb-NO" sz="2800" dirty="0"/>
          </a:p>
          <a:p>
            <a:pPr>
              <a:lnSpc>
                <a:spcPct val="90000"/>
              </a:lnSpc>
            </a:pPr>
            <a:endParaRPr lang="nb-NO" altLang="nb-NO" sz="2800" dirty="0"/>
          </a:p>
          <a:p>
            <a:pPr>
              <a:lnSpc>
                <a:spcPct val="90000"/>
              </a:lnSpc>
            </a:pPr>
            <a:endParaRPr lang="nb-NO" altLang="nb-NO" sz="2800" dirty="0"/>
          </a:p>
          <a:p>
            <a:pPr>
              <a:lnSpc>
                <a:spcPct val="90000"/>
              </a:lnSpc>
            </a:pPr>
            <a:endParaRPr lang="nb-NO" altLang="nb-NO" sz="2800" dirty="0"/>
          </a:p>
          <a:p>
            <a:pPr>
              <a:lnSpc>
                <a:spcPct val="90000"/>
              </a:lnSpc>
            </a:pPr>
            <a:endParaRPr lang="nb-NO" altLang="nb-NO" sz="2800" dirty="0"/>
          </a:p>
          <a:p>
            <a:pPr>
              <a:lnSpc>
                <a:spcPct val="90000"/>
              </a:lnSpc>
            </a:pPr>
            <a:endParaRPr lang="nb-NO" altLang="nb-NO" sz="2800" dirty="0"/>
          </a:p>
          <a:p>
            <a:pPr>
              <a:lnSpc>
                <a:spcPct val="90000"/>
              </a:lnSpc>
            </a:pPr>
            <a:endParaRPr lang="nb-NO" altLang="nb-NO" sz="2800" dirty="0"/>
          </a:p>
          <a:p>
            <a:pPr>
              <a:lnSpc>
                <a:spcPct val="90000"/>
              </a:lnSpc>
            </a:pPr>
            <a:endParaRPr lang="nb-NO" altLang="nb-NO" sz="2800" dirty="0"/>
          </a:p>
          <a:p>
            <a:pPr>
              <a:lnSpc>
                <a:spcPct val="90000"/>
              </a:lnSpc>
            </a:pPr>
            <a:endParaRPr lang="nb-NO" altLang="nb-NO" sz="2800" dirty="0"/>
          </a:p>
          <a:p>
            <a:pPr>
              <a:lnSpc>
                <a:spcPct val="90000"/>
              </a:lnSpc>
            </a:pPr>
            <a:endParaRPr lang="nb-NO" altLang="nb-NO" sz="2800" dirty="0"/>
          </a:p>
          <a:p>
            <a:pPr>
              <a:lnSpc>
                <a:spcPct val="90000"/>
              </a:lnSpc>
            </a:pPr>
            <a:endParaRPr lang="nb-NO" altLang="nb-NO" sz="2800" dirty="0"/>
          </a:p>
          <a:p>
            <a:pPr>
              <a:lnSpc>
                <a:spcPct val="90000"/>
              </a:lnSpc>
            </a:pPr>
            <a:endParaRPr lang="nb-NO" altLang="nb-NO" sz="2800" dirty="0"/>
          </a:p>
          <a:p>
            <a:pPr>
              <a:lnSpc>
                <a:spcPct val="90000"/>
              </a:lnSpc>
            </a:pPr>
            <a:endParaRPr lang="nb-NO" altLang="nb-NO" sz="2800" dirty="0"/>
          </a:p>
          <a:p>
            <a:pPr>
              <a:lnSpc>
                <a:spcPct val="90000"/>
              </a:lnSpc>
            </a:pPr>
            <a:endParaRPr lang="nb-NO" altLang="nb-NO" sz="2800" dirty="0"/>
          </a:p>
          <a:p>
            <a:pPr>
              <a:lnSpc>
                <a:spcPct val="90000"/>
              </a:lnSpc>
            </a:pPr>
            <a:endParaRPr lang="nb-NO" altLang="nb-NO" sz="2800" dirty="0"/>
          </a:p>
          <a:p>
            <a:pPr>
              <a:lnSpc>
                <a:spcPct val="90000"/>
              </a:lnSpc>
            </a:pPr>
            <a:endParaRPr lang="nb-NO" altLang="nb-NO" sz="2800" dirty="0"/>
          </a:p>
          <a:p>
            <a:pPr>
              <a:lnSpc>
                <a:spcPct val="90000"/>
              </a:lnSpc>
            </a:pPr>
            <a:endParaRPr lang="nb-NO" altLang="nb-NO" sz="2800" dirty="0"/>
          </a:p>
          <a:p>
            <a:pPr>
              <a:lnSpc>
                <a:spcPct val="90000"/>
              </a:lnSpc>
            </a:pPr>
            <a:endParaRPr lang="nb-NO" altLang="nb-NO" sz="2800" dirty="0"/>
          </a:p>
        </p:txBody>
      </p:sp>
      <p:sp>
        <p:nvSpPr>
          <p:cNvPr id="9" name="TekstSylinder 8">
            <a:extLst>
              <a:ext uri="{FF2B5EF4-FFF2-40B4-BE49-F238E27FC236}">
                <a16:creationId xmlns:a16="http://schemas.microsoft.com/office/drawing/2014/main" id="{4A9C5F27-13C0-41C8-9DD6-DE8E7119DFA1}"/>
              </a:ext>
            </a:extLst>
          </p:cNvPr>
          <p:cNvSpPr txBox="1"/>
          <p:nvPr/>
        </p:nvSpPr>
        <p:spPr>
          <a:xfrm>
            <a:off x="299854" y="987597"/>
            <a:ext cx="4506581"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800" b="1" i="0" u="none" strike="noStrike" kern="1200" cap="none" spc="0" normalizeH="0" baseline="0" noProof="0" dirty="0">
                <a:ln>
                  <a:noFill/>
                </a:ln>
                <a:solidFill>
                  <a:prstClr val="black"/>
                </a:solidFill>
                <a:effectLst/>
                <a:uLnTx/>
                <a:uFillTx/>
                <a:latin typeface="Calibri" panose="020F0502020204030204"/>
                <a:ea typeface="+mn-ea"/>
                <a:cs typeface="+mn-cs"/>
              </a:rPr>
              <a:t>Några nyheter i programmet</a:t>
            </a:r>
          </a:p>
        </p:txBody>
      </p:sp>
      <p:sp>
        <p:nvSpPr>
          <p:cNvPr id="19" name="TekstSylinder 18">
            <a:extLst>
              <a:ext uri="{FF2B5EF4-FFF2-40B4-BE49-F238E27FC236}">
                <a16:creationId xmlns:a16="http://schemas.microsoft.com/office/drawing/2014/main" id="{955A022D-BD93-42BB-A35E-72CD070CD1C7}"/>
              </a:ext>
            </a:extLst>
          </p:cNvPr>
          <p:cNvSpPr txBox="1"/>
          <p:nvPr/>
        </p:nvSpPr>
        <p:spPr>
          <a:xfrm>
            <a:off x="4957032" y="489365"/>
            <a:ext cx="6097978" cy="5909310"/>
          </a:xfrm>
          <a:prstGeom prst="rect">
            <a:avLst/>
          </a:prstGeom>
          <a:noFill/>
        </p:spPr>
        <p:txBody>
          <a:bodyPr wrap="square">
            <a:spAutoFit/>
          </a:bodyPr>
          <a:lstStyle/>
          <a:p>
            <a:pPr marL="285750" indent="-285750">
              <a:buFont typeface="Arial" panose="020B0604020202020204" pitchFamily="34" charset="0"/>
              <a:buChar char="•"/>
              <a:defRPr/>
            </a:pPr>
            <a:r>
              <a:rPr lang="nb-NO" sz="2400" dirty="0">
                <a:effectLst/>
              </a:rPr>
              <a:t>Finansiering med 65% på svensk sida (Fortsatt 50% på norsk sida)</a:t>
            </a:r>
          </a:p>
          <a:p>
            <a:pPr marL="285750" indent="-285750">
              <a:buFont typeface="Arial" panose="020B0604020202020204" pitchFamily="34" charset="0"/>
              <a:buChar char="•"/>
              <a:defRPr/>
            </a:pPr>
            <a:endParaRPr lang="nb-NO" sz="2400" dirty="0">
              <a:effectLst/>
            </a:endParaRPr>
          </a:p>
          <a:p>
            <a:pPr marL="285750" indent="-285750">
              <a:buFont typeface="Arial" panose="020B0604020202020204" pitchFamily="34" charset="0"/>
              <a:buChar char="•"/>
              <a:defRPr/>
            </a:pPr>
            <a:r>
              <a:rPr lang="nb-NO" sz="2400" dirty="0">
                <a:effectLst/>
              </a:rPr>
              <a:t>Budgetförhållandet i stöd (huvudprojekt) </a:t>
            </a:r>
          </a:p>
          <a:p>
            <a:pPr>
              <a:defRPr/>
            </a:pPr>
            <a:r>
              <a:rPr lang="nb-NO" sz="2400" dirty="0"/>
              <a:t>    </a:t>
            </a:r>
            <a:r>
              <a:rPr lang="nb-NO" sz="2400" dirty="0">
                <a:effectLst/>
              </a:rPr>
              <a:t>EU-medel og IR-midler: 70/30</a:t>
            </a:r>
            <a:endParaRPr lang="sv-SE" sz="2400" dirty="0">
              <a:effectLst/>
            </a:endParaRPr>
          </a:p>
          <a:p>
            <a:pPr>
              <a:defRPr/>
            </a:pPr>
            <a:endParaRPr lang="sv-SE" sz="2400" dirty="0">
              <a:solidFill>
                <a:prstClr val="black"/>
              </a:solidFill>
            </a:endParaRPr>
          </a:p>
          <a:p>
            <a:pPr marL="285750" indent="-285750">
              <a:buFont typeface="Arial" panose="020B0604020202020204" pitchFamily="34" charset="0"/>
              <a:buChar char="•"/>
              <a:defRPr/>
            </a:pPr>
            <a:r>
              <a:rPr lang="sv-SE" sz="2400" dirty="0">
                <a:solidFill>
                  <a:prstClr val="black"/>
                </a:solidFill>
                <a:latin typeface="Calibri" panose="020F0502020204030204"/>
              </a:rPr>
              <a:t>Max 2 medsökande i Sverige. Totalt 3 parter.</a:t>
            </a:r>
          </a:p>
          <a:p>
            <a:pPr marL="285750" indent="-285750">
              <a:buFont typeface="Arial" panose="020B0604020202020204" pitchFamily="34" charset="0"/>
              <a:buChar char="•"/>
              <a:defRPr/>
            </a:pPr>
            <a:endParaRPr lang="sv-SE" sz="2400" dirty="0">
              <a:solidFill>
                <a:prstClr val="black"/>
              </a:solidFill>
              <a:latin typeface="Calibri" panose="020F0502020204030204"/>
            </a:endParaRPr>
          </a:p>
          <a:p>
            <a:pPr marL="285750" indent="-285750">
              <a:buFont typeface="Arial" panose="020B0604020202020204" pitchFamily="34" charset="0"/>
              <a:buChar char="•"/>
              <a:defRPr/>
            </a:pPr>
            <a:r>
              <a:rPr lang="sv-SE" sz="2400" dirty="0">
                <a:solidFill>
                  <a:prstClr val="black"/>
                </a:solidFill>
                <a:latin typeface="Calibri" panose="020F0502020204030204"/>
              </a:rPr>
              <a:t>Extern medfinansiering enbart i kontanta medel, inte egen tid</a:t>
            </a:r>
          </a:p>
          <a:p>
            <a:pPr>
              <a:defRPr/>
            </a:pPr>
            <a:endParaRPr lang="sv-SE" sz="2400" dirty="0">
              <a:solidFill>
                <a:prstClr val="black"/>
              </a:solidFill>
              <a:latin typeface="Calibri" panose="020F0502020204030204"/>
            </a:endParaRPr>
          </a:p>
          <a:p>
            <a:pPr marL="285750" indent="-285750">
              <a:buFont typeface="Arial" panose="020B0604020202020204" pitchFamily="34" charset="0"/>
              <a:buChar char="•"/>
              <a:defRPr/>
            </a:pPr>
            <a:r>
              <a:rPr lang="sv-SE" sz="2400" dirty="0">
                <a:solidFill>
                  <a:prstClr val="black"/>
                </a:solidFill>
                <a:latin typeface="Calibri" panose="020F0502020204030204"/>
              </a:rPr>
              <a:t>Förenklad redovisning i Sverige</a:t>
            </a:r>
          </a:p>
          <a:p>
            <a:pPr marL="800100" lvl="1" indent="-342900">
              <a:buFontTx/>
              <a:buChar char="-"/>
              <a:defRPr/>
            </a:pPr>
            <a:r>
              <a:rPr lang="sv-SE" sz="2400" dirty="0">
                <a:solidFill>
                  <a:prstClr val="black"/>
                </a:solidFill>
                <a:latin typeface="Calibri" panose="020F0502020204030204"/>
              </a:rPr>
              <a:t>Klumpsumma</a:t>
            </a:r>
          </a:p>
          <a:p>
            <a:pPr marL="800100" lvl="1" indent="-342900">
              <a:buFontTx/>
              <a:buChar char="-"/>
              <a:defRPr/>
            </a:pPr>
            <a:r>
              <a:rPr lang="sv-SE" sz="2400" dirty="0">
                <a:solidFill>
                  <a:prstClr val="black"/>
                </a:solidFill>
                <a:latin typeface="Calibri" panose="020F0502020204030204"/>
              </a:rPr>
              <a:t>Personal +40%</a:t>
            </a:r>
          </a:p>
          <a:p>
            <a:pPr marL="285750" indent="-285750">
              <a:buFont typeface="Arial" panose="020B0604020202020204" pitchFamily="34" charset="0"/>
              <a:buChar char="•"/>
              <a:defRPr/>
            </a:pPr>
            <a:endParaRPr lang="sv-SE" sz="2400" dirty="0">
              <a:solidFill>
                <a:prstClr val="black"/>
              </a:solidFill>
              <a:latin typeface="Calibri" panose="020F0502020204030204"/>
            </a:endParaRPr>
          </a:p>
          <a:p>
            <a:pPr marL="285750" indent="-285750">
              <a:buFont typeface="Arial" panose="020B0604020202020204" pitchFamily="34" charset="0"/>
              <a:buChar char="•"/>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8353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E1CF58-A969-4B32-B156-5B43D4A8FA11}"/>
              </a:ext>
            </a:extLst>
          </p:cNvPr>
          <p:cNvSpPr>
            <a:spLocks noGrp="1"/>
          </p:cNvSpPr>
          <p:nvPr>
            <p:ph type="title"/>
          </p:nvPr>
        </p:nvSpPr>
        <p:spPr>
          <a:xfrm>
            <a:off x="838200" y="365125"/>
            <a:ext cx="10515600" cy="4704416"/>
          </a:xfrm>
        </p:spPr>
        <p:txBody>
          <a:bodyPr>
            <a:normAutofit/>
          </a:bodyPr>
          <a:lstStyle/>
          <a:p>
            <a:pPr algn="ctr"/>
            <a:r>
              <a:rPr lang="sv-SE" sz="13800" b="1" dirty="0"/>
              <a:t>1+1=3</a:t>
            </a:r>
            <a:endParaRPr lang="sv-SE" sz="13800" dirty="0"/>
          </a:p>
        </p:txBody>
      </p:sp>
      <p:pic>
        <p:nvPicPr>
          <p:cNvPr id="4" name="Bildobjekt 3">
            <a:extLst>
              <a:ext uri="{FF2B5EF4-FFF2-40B4-BE49-F238E27FC236}">
                <a16:creationId xmlns:a16="http://schemas.microsoft.com/office/drawing/2014/main" id="{CFC8C618-0EBE-4FFB-AA7A-EAF12CC237D9}"/>
              </a:ext>
            </a:extLst>
          </p:cNvPr>
          <p:cNvPicPr>
            <a:picLocks noChangeAspect="1"/>
          </p:cNvPicPr>
          <p:nvPr/>
        </p:nvPicPr>
        <p:blipFill>
          <a:blip r:embed="rId2"/>
          <a:stretch>
            <a:fillRect/>
          </a:stretch>
        </p:blipFill>
        <p:spPr>
          <a:xfrm>
            <a:off x="554920" y="5884215"/>
            <a:ext cx="4035902" cy="871804"/>
          </a:xfrm>
          <a:prstGeom prst="rect">
            <a:avLst/>
          </a:prstGeom>
        </p:spPr>
      </p:pic>
    </p:spTree>
    <p:extLst>
      <p:ext uri="{BB962C8B-B14F-4D97-AF65-F5344CB8AC3E}">
        <p14:creationId xmlns:p14="http://schemas.microsoft.com/office/powerpoint/2010/main" val="3627924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Platshållare för bildnummer 45">
            <a:extLst>
              <a:ext uri="{FF2B5EF4-FFF2-40B4-BE49-F238E27FC236}">
                <a16:creationId xmlns:a16="http://schemas.microsoft.com/office/drawing/2014/main" id="{A6A4F99B-3640-4AA0-A553-7E329DDE08C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EDFC8-FA48-4A00-963F-28A8CFE93172}"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extruta 7">
            <a:extLst>
              <a:ext uri="{FF2B5EF4-FFF2-40B4-BE49-F238E27FC236}">
                <a16:creationId xmlns:a16="http://schemas.microsoft.com/office/drawing/2014/main" id="{24D297D1-9ED9-4CC4-BCE9-052B12E396B6}"/>
              </a:ext>
            </a:extLst>
          </p:cNvPr>
          <p:cNvSpPr txBox="1"/>
          <p:nvPr/>
        </p:nvSpPr>
        <p:spPr>
          <a:xfrm>
            <a:off x="172502" y="1247985"/>
            <a:ext cx="4082017" cy="1107996"/>
          </a:xfrm>
          <a:prstGeom prst="rect">
            <a:avLst/>
          </a:prstGeom>
          <a:noFill/>
        </p:spPr>
        <p:txBody>
          <a:bodyPr wrap="square" rtlCol="0">
            <a:spAutoFit/>
          </a:bodyPr>
          <a:lstStyle/>
          <a:p>
            <a:r>
              <a:rPr lang="sv-SE" sz="4800" b="1" dirty="0"/>
              <a:t>Ansökan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kstSylinder 10">
            <a:extLst>
              <a:ext uri="{FF2B5EF4-FFF2-40B4-BE49-F238E27FC236}">
                <a16:creationId xmlns:a16="http://schemas.microsoft.com/office/drawing/2014/main" id="{8A07B15D-E454-4B32-8B9A-F43DA52A2DEB}"/>
              </a:ext>
            </a:extLst>
          </p:cNvPr>
          <p:cNvSpPr txBox="1"/>
          <p:nvPr/>
        </p:nvSpPr>
        <p:spPr>
          <a:xfrm>
            <a:off x="4965957" y="-106326"/>
            <a:ext cx="7513121" cy="7288149"/>
          </a:xfrm>
          <a:prstGeom prst="rect">
            <a:avLst/>
          </a:prstGeom>
          <a:solidFill>
            <a:schemeClr val="accent6">
              <a:lumMod val="40000"/>
              <a:lumOff val="60000"/>
            </a:schemeClr>
          </a:solidFill>
        </p:spPr>
        <p:txBody>
          <a:bodyPr wrap="square">
            <a:spAutoFit/>
          </a:bodyPr>
          <a:lstStyle/>
          <a:p>
            <a:pPr marL="285750" indent="-285750">
              <a:lnSpc>
                <a:spcPct val="90000"/>
              </a:lnSpc>
              <a:buFont typeface="Arial" panose="020B0604020202020204" pitchFamily="34" charset="0"/>
              <a:buChar char="•"/>
            </a:pPr>
            <a:endParaRPr lang="nb-NO" altLang="nb-NO" sz="2800" dirty="0"/>
          </a:p>
          <a:p>
            <a:pPr marL="285750" indent="-285750">
              <a:lnSpc>
                <a:spcPct val="90000"/>
              </a:lnSpc>
              <a:buFont typeface="Arial" panose="020B0604020202020204" pitchFamily="34" charset="0"/>
              <a:buChar char="•"/>
            </a:pPr>
            <a:endParaRPr lang="nb-NO" altLang="nb-NO" sz="2800" dirty="0"/>
          </a:p>
          <a:p>
            <a:pPr marL="285750" indent="-285750">
              <a:lnSpc>
                <a:spcPct val="90000"/>
              </a:lnSpc>
              <a:buFont typeface="Arial" panose="020B0604020202020204" pitchFamily="34" charset="0"/>
              <a:buChar char="•"/>
            </a:pPr>
            <a:endParaRPr lang="nb-NO" altLang="nb-NO" sz="2800" dirty="0"/>
          </a:p>
          <a:p>
            <a:pPr marL="285750" indent="-285750">
              <a:lnSpc>
                <a:spcPct val="90000"/>
              </a:lnSpc>
              <a:buFont typeface="Arial" panose="020B0604020202020204" pitchFamily="34" charset="0"/>
              <a:buChar char="•"/>
            </a:pPr>
            <a:endParaRPr lang="nb-NO" altLang="nb-NO" sz="2800" dirty="0"/>
          </a:p>
          <a:p>
            <a:pPr marL="285750" indent="-285750">
              <a:buFont typeface="Arial" panose="020B0604020202020204" pitchFamily="34" charset="0"/>
              <a:buChar char="•"/>
            </a:pPr>
            <a:r>
              <a:rPr lang="sv-SE" sz="2800" dirty="0"/>
              <a:t>Samarbete mellan projektägarna</a:t>
            </a:r>
          </a:p>
          <a:p>
            <a:pPr marL="285750" indent="-285750">
              <a:buFont typeface="Arial" panose="020B0604020202020204" pitchFamily="34" charset="0"/>
              <a:buChar char="•"/>
            </a:pPr>
            <a:r>
              <a:rPr lang="sv-SE" sz="2800" b="1" dirty="0"/>
              <a:t>Idéskiss</a:t>
            </a:r>
            <a:r>
              <a:rPr lang="sv-SE" sz="2800" dirty="0"/>
              <a:t> skickas till sekretariatet</a:t>
            </a:r>
          </a:p>
          <a:p>
            <a:pPr marL="285750" indent="-285750">
              <a:buFont typeface="Arial" panose="020B0604020202020204" pitchFamily="34" charset="0"/>
              <a:buChar char="•"/>
            </a:pPr>
            <a:r>
              <a:rPr lang="sv-SE" sz="2800" dirty="0"/>
              <a:t>Feedback i individuellt projektmöte </a:t>
            </a:r>
          </a:p>
          <a:p>
            <a:pPr marL="285750" indent="-285750">
              <a:buFont typeface="Arial" panose="020B0604020202020204" pitchFamily="34" charset="0"/>
              <a:buChar char="•"/>
            </a:pPr>
            <a:r>
              <a:rPr lang="sv-SE" sz="2800" dirty="0"/>
              <a:t>Ansökan skickas till Min Ansökan (minansokan.se) och Regionalforvaltning.no</a:t>
            </a:r>
          </a:p>
          <a:p>
            <a:pPr marL="285750" indent="-285750">
              <a:lnSpc>
                <a:spcPct val="90000"/>
              </a:lnSpc>
              <a:buFont typeface="Arial" panose="020B0604020202020204" pitchFamily="34" charset="0"/>
              <a:buChar char="•"/>
            </a:pPr>
            <a:endParaRPr lang="nb-NO" altLang="nb-NO" sz="2800" dirty="0"/>
          </a:p>
          <a:p>
            <a:pPr marL="285750" indent="-285750">
              <a:lnSpc>
                <a:spcPct val="90000"/>
              </a:lnSpc>
              <a:buFont typeface="Arial" panose="020B0604020202020204" pitchFamily="34" charset="0"/>
              <a:buChar char="•"/>
            </a:pPr>
            <a:endParaRPr lang="nb-NO" altLang="nb-NO" sz="2800" dirty="0"/>
          </a:p>
          <a:p>
            <a:pPr algn="ctr">
              <a:lnSpc>
                <a:spcPct val="90000"/>
              </a:lnSpc>
            </a:pPr>
            <a:r>
              <a:rPr lang="sv-SE" sz="2800" b="1" dirty="0"/>
              <a:t>Samma ansökan </a:t>
            </a:r>
          </a:p>
          <a:p>
            <a:pPr algn="ctr">
              <a:lnSpc>
                <a:spcPct val="90000"/>
              </a:lnSpc>
            </a:pPr>
            <a:r>
              <a:rPr lang="sv-SE" sz="2800" b="1" dirty="0"/>
              <a:t>Skriven på både norska och svenska </a:t>
            </a:r>
          </a:p>
          <a:p>
            <a:pPr algn="ctr">
              <a:lnSpc>
                <a:spcPct val="90000"/>
              </a:lnSpc>
            </a:pPr>
            <a:r>
              <a:rPr lang="sv-SE" sz="2800" b="1" dirty="0"/>
              <a:t>Samtidigt i Sverige och Norge</a:t>
            </a:r>
          </a:p>
          <a:p>
            <a:pPr marL="285750" indent="-285750">
              <a:lnSpc>
                <a:spcPct val="90000"/>
              </a:lnSpc>
              <a:buFont typeface="Arial" panose="020B0604020202020204" pitchFamily="34" charset="0"/>
              <a:buChar char="•"/>
            </a:pPr>
            <a:endParaRPr lang="nb-NO" altLang="nb-NO" sz="2800" dirty="0"/>
          </a:p>
          <a:p>
            <a:pPr marL="285750" indent="-285750">
              <a:lnSpc>
                <a:spcPct val="90000"/>
              </a:lnSpc>
              <a:buFont typeface="Arial" panose="020B0604020202020204" pitchFamily="34" charset="0"/>
              <a:buChar char="•"/>
            </a:pPr>
            <a:endParaRPr lang="nb-NO" altLang="nb-NO" sz="2800" dirty="0"/>
          </a:p>
          <a:p>
            <a:pPr marL="285750" indent="-285750">
              <a:lnSpc>
                <a:spcPct val="90000"/>
              </a:lnSpc>
              <a:buFont typeface="Arial" panose="020B0604020202020204" pitchFamily="34" charset="0"/>
              <a:buChar char="•"/>
            </a:pPr>
            <a:endParaRPr lang="nb-NO" altLang="nb-NO" sz="2800" dirty="0"/>
          </a:p>
          <a:p>
            <a:pPr>
              <a:lnSpc>
                <a:spcPct val="90000"/>
              </a:lnSpc>
            </a:pPr>
            <a:endParaRPr lang="nb-NO" altLang="nb-NO" sz="2800" dirty="0"/>
          </a:p>
        </p:txBody>
      </p:sp>
    </p:spTree>
    <p:extLst>
      <p:ext uri="{BB962C8B-B14F-4D97-AF65-F5344CB8AC3E}">
        <p14:creationId xmlns:p14="http://schemas.microsoft.com/office/powerpoint/2010/main" val="929989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Platshållare för bildnummer 45">
            <a:extLst>
              <a:ext uri="{FF2B5EF4-FFF2-40B4-BE49-F238E27FC236}">
                <a16:creationId xmlns:a16="http://schemas.microsoft.com/office/drawing/2014/main" id="{A6A4F99B-3640-4AA0-A553-7E329DDE08C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EDFC8-FA48-4A00-963F-28A8CFE93172}"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extruta 7">
            <a:extLst>
              <a:ext uri="{FF2B5EF4-FFF2-40B4-BE49-F238E27FC236}">
                <a16:creationId xmlns:a16="http://schemas.microsoft.com/office/drawing/2014/main" id="{24D297D1-9ED9-4CC4-BCE9-052B12E396B6}"/>
              </a:ext>
            </a:extLst>
          </p:cNvPr>
          <p:cNvSpPr txBox="1"/>
          <p:nvPr/>
        </p:nvSpPr>
        <p:spPr>
          <a:xfrm>
            <a:off x="2269116" y="318052"/>
            <a:ext cx="735196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dirty="0">
                <a:ln>
                  <a:noFill/>
                </a:ln>
                <a:solidFill>
                  <a:prstClr val="black"/>
                </a:solidFill>
                <a:effectLst/>
                <a:uLnTx/>
                <a:uFillTx/>
                <a:latin typeface="Calibri" panose="020F0502020204030204"/>
                <a:ea typeface="+mn-ea"/>
                <a:cs typeface="+mn-cs"/>
                <a:hlinkClick r:id="rId3"/>
              </a:rPr>
              <a:t>www.interreg-sverige-norge.com</a:t>
            </a:r>
            <a:endParaRPr kumimoji="0" lang="sv-SE"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Bildobjekt 2" descr="En bild som visar text&#10;&#10;Automatiskt genererad beskrivning">
            <a:extLst>
              <a:ext uri="{FF2B5EF4-FFF2-40B4-BE49-F238E27FC236}">
                <a16:creationId xmlns:a16="http://schemas.microsoft.com/office/drawing/2014/main" id="{09044D6C-CDCF-4EB0-9F6B-5DB2B05F1B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9115" y="1134826"/>
            <a:ext cx="8183855" cy="5090518"/>
          </a:xfrm>
          <a:prstGeom prst="rect">
            <a:avLst/>
          </a:prstGeom>
        </p:spPr>
      </p:pic>
    </p:spTree>
    <p:extLst>
      <p:ext uri="{BB962C8B-B14F-4D97-AF65-F5344CB8AC3E}">
        <p14:creationId xmlns:p14="http://schemas.microsoft.com/office/powerpoint/2010/main" val="1185160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CE3010FA-7934-458A-A15D-E128900324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086" y="361189"/>
            <a:ext cx="4082017" cy="1234811"/>
          </a:xfrm>
          <a:prstGeom prst="rect">
            <a:avLst/>
          </a:prstGeom>
        </p:spPr>
      </p:pic>
      <p:pic>
        <p:nvPicPr>
          <p:cNvPr id="42" name="Bildobjekt 41" descr="En bild som visar text, himmel, blå&#10;&#10;Automatiskt genererad beskrivning">
            <a:extLst>
              <a:ext uri="{FF2B5EF4-FFF2-40B4-BE49-F238E27FC236}">
                <a16:creationId xmlns:a16="http://schemas.microsoft.com/office/drawing/2014/main" id="{60C891D5-4B99-4408-A44A-7AB679C1C2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358" y="5854219"/>
            <a:ext cx="4033745" cy="867255"/>
          </a:xfrm>
          <a:prstGeom prst="rect">
            <a:avLst/>
          </a:prstGeom>
        </p:spPr>
      </p:pic>
      <p:sp>
        <p:nvSpPr>
          <p:cNvPr id="46" name="Platshållare för bildnummer 45">
            <a:extLst>
              <a:ext uri="{FF2B5EF4-FFF2-40B4-BE49-F238E27FC236}">
                <a16:creationId xmlns:a16="http://schemas.microsoft.com/office/drawing/2014/main" id="{A6A4F99B-3640-4AA0-A553-7E329DDE08CB}"/>
              </a:ext>
            </a:extLst>
          </p:cNvPr>
          <p:cNvSpPr>
            <a:spLocks noGrp="1"/>
          </p:cNvSpPr>
          <p:nvPr>
            <p:ph type="sldNum" sz="quarter" idx="12"/>
          </p:nvPr>
        </p:nvSpPr>
        <p:spPr/>
        <p:txBody>
          <a:bodyPr/>
          <a:lstStyle/>
          <a:p>
            <a:fld id="{E07EDFC8-FA48-4A00-963F-28A8CFE93172}" type="slidenum">
              <a:rPr lang="sv-SE" smtClean="0"/>
              <a:t>3</a:t>
            </a:fld>
            <a:endParaRPr lang="sv-SE"/>
          </a:p>
        </p:txBody>
      </p:sp>
      <p:sp>
        <p:nvSpPr>
          <p:cNvPr id="8" name="Rubrik 7">
            <a:extLst>
              <a:ext uri="{FF2B5EF4-FFF2-40B4-BE49-F238E27FC236}">
                <a16:creationId xmlns:a16="http://schemas.microsoft.com/office/drawing/2014/main" id="{23FDCF19-C242-4836-B94B-7D7058E57AAE}"/>
              </a:ext>
            </a:extLst>
          </p:cNvPr>
          <p:cNvSpPr>
            <a:spLocks noGrp="1"/>
          </p:cNvSpPr>
          <p:nvPr>
            <p:ph type="ctrTitle"/>
          </p:nvPr>
        </p:nvSpPr>
        <p:spPr>
          <a:xfrm>
            <a:off x="1524000" y="2011536"/>
            <a:ext cx="9045388" cy="2654593"/>
          </a:xfrm>
        </p:spPr>
        <p:txBody>
          <a:bodyPr>
            <a:normAutofit fontScale="90000"/>
          </a:bodyPr>
          <a:lstStyle/>
          <a:p>
            <a:pPr algn="l"/>
            <a:br>
              <a:rPr lang="sv-SE" sz="5400" dirty="0"/>
            </a:br>
            <a:r>
              <a:rPr lang="sv-SE" sz="3600" dirty="0"/>
              <a:t>Varför jobbar ni tillsammans?</a:t>
            </a:r>
            <a:br>
              <a:rPr lang="sv-SE" sz="3600" dirty="0"/>
            </a:br>
            <a:r>
              <a:rPr lang="sv-SE" sz="3600" dirty="0"/>
              <a:t>Vad tillför ni det andra landet?</a:t>
            </a:r>
            <a:br>
              <a:rPr lang="sv-SE" sz="3600" dirty="0"/>
            </a:br>
            <a:r>
              <a:rPr lang="sv-SE" sz="3600" dirty="0"/>
              <a:t>Varför går det inte att genomföra i bara ett land?</a:t>
            </a:r>
            <a:br>
              <a:rPr lang="sv-SE" sz="3600" dirty="0"/>
            </a:br>
            <a:r>
              <a:rPr lang="sv-SE" sz="2400" dirty="0"/>
              <a:t>Att bara ha liknande problem eller att man har jobbat tillsammans tidigare är </a:t>
            </a:r>
            <a:r>
              <a:rPr lang="sv-SE" sz="2400" u="sng" dirty="0"/>
              <a:t>inte</a:t>
            </a:r>
            <a:r>
              <a:rPr lang="sv-SE" sz="2400" dirty="0"/>
              <a:t> tillräckligt</a:t>
            </a:r>
            <a:r>
              <a:rPr lang="sv-SE" sz="2800" dirty="0"/>
              <a:t>.</a:t>
            </a:r>
            <a:endParaRPr lang="sv-SE" dirty="0"/>
          </a:p>
        </p:txBody>
      </p:sp>
      <p:sp>
        <p:nvSpPr>
          <p:cNvPr id="12" name="textruta 11">
            <a:extLst>
              <a:ext uri="{FF2B5EF4-FFF2-40B4-BE49-F238E27FC236}">
                <a16:creationId xmlns:a16="http://schemas.microsoft.com/office/drawing/2014/main" id="{802E3BA9-1B41-428E-9779-3BEFBEE0B79F}"/>
              </a:ext>
            </a:extLst>
          </p:cNvPr>
          <p:cNvSpPr txBox="1"/>
          <p:nvPr/>
        </p:nvSpPr>
        <p:spPr>
          <a:xfrm>
            <a:off x="622358" y="1766626"/>
            <a:ext cx="6098458" cy="769441"/>
          </a:xfrm>
          <a:prstGeom prst="rect">
            <a:avLst/>
          </a:prstGeom>
          <a:noFill/>
        </p:spPr>
        <p:txBody>
          <a:bodyPr wrap="square">
            <a:spAutoFit/>
          </a:bodyPr>
          <a:lstStyle/>
          <a:p>
            <a:r>
              <a:rPr lang="sv-SE" sz="4400" dirty="0">
                <a:latin typeface="+mj-lt"/>
              </a:rPr>
              <a:t>Gränsregionalt mervärde</a:t>
            </a:r>
            <a:endParaRPr lang="sv-SE" sz="4400" dirty="0"/>
          </a:p>
        </p:txBody>
      </p:sp>
    </p:spTree>
    <p:extLst>
      <p:ext uri="{BB962C8B-B14F-4D97-AF65-F5344CB8AC3E}">
        <p14:creationId xmlns:p14="http://schemas.microsoft.com/office/powerpoint/2010/main" val="2051350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CE3010FA-7934-458A-A15D-E128900324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086" y="361189"/>
            <a:ext cx="4082017" cy="1234811"/>
          </a:xfrm>
          <a:prstGeom prst="rect">
            <a:avLst/>
          </a:prstGeom>
        </p:spPr>
      </p:pic>
      <p:pic>
        <p:nvPicPr>
          <p:cNvPr id="42" name="Bildobjekt 41" descr="En bild som visar text, himmel, blå&#10;&#10;Automatiskt genererad beskrivning">
            <a:extLst>
              <a:ext uri="{FF2B5EF4-FFF2-40B4-BE49-F238E27FC236}">
                <a16:creationId xmlns:a16="http://schemas.microsoft.com/office/drawing/2014/main" id="{60C891D5-4B99-4408-A44A-7AB679C1C2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358" y="5854219"/>
            <a:ext cx="4033745" cy="867255"/>
          </a:xfrm>
          <a:prstGeom prst="rect">
            <a:avLst/>
          </a:prstGeom>
        </p:spPr>
      </p:pic>
      <p:sp>
        <p:nvSpPr>
          <p:cNvPr id="2" name="Rubrik 1">
            <a:extLst>
              <a:ext uri="{FF2B5EF4-FFF2-40B4-BE49-F238E27FC236}">
                <a16:creationId xmlns:a16="http://schemas.microsoft.com/office/drawing/2014/main" id="{F4677DAA-1C88-4DCB-8745-76ECEACC5754}"/>
              </a:ext>
            </a:extLst>
          </p:cNvPr>
          <p:cNvSpPr>
            <a:spLocks noGrp="1"/>
          </p:cNvSpPr>
          <p:nvPr>
            <p:ph type="ctrTitle"/>
          </p:nvPr>
        </p:nvSpPr>
        <p:spPr>
          <a:xfrm>
            <a:off x="6608578" y="318919"/>
            <a:ext cx="4423144" cy="1509753"/>
          </a:xfrm>
        </p:spPr>
        <p:txBody>
          <a:bodyPr anchor="b">
            <a:normAutofit/>
          </a:bodyPr>
          <a:lstStyle/>
          <a:p>
            <a:endParaRPr lang="sv-SE" sz="3200" dirty="0">
              <a:solidFill>
                <a:srgbClr val="595959"/>
              </a:solidFill>
            </a:endParaRPr>
          </a:p>
        </p:txBody>
      </p:sp>
      <p:sp>
        <p:nvSpPr>
          <p:cNvPr id="3" name="Underrubrik 2">
            <a:extLst>
              <a:ext uri="{FF2B5EF4-FFF2-40B4-BE49-F238E27FC236}">
                <a16:creationId xmlns:a16="http://schemas.microsoft.com/office/drawing/2014/main" id="{737F2B29-6F17-4167-AA69-9C6805AC1554}"/>
              </a:ext>
            </a:extLst>
          </p:cNvPr>
          <p:cNvSpPr>
            <a:spLocks noGrp="1"/>
          </p:cNvSpPr>
          <p:nvPr>
            <p:ph type="subTitle" idx="1"/>
          </p:nvPr>
        </p:nvSpPr>
        <p:spPr>
          <a:xfrm>
            <a:off x="6608578" y="1965197"/>
            <a:ext cx="4423144" cy="655173"/>
          </a:xfrm>
        </p:spPr>
        <p:txBody>
          <a:bodyPr anchor="t">
            <a:normAutofit/>
          </a:bodyPr>
          <a:lstStyle/>
          <a:p>
            <a:endParaRPr lang="sv-SE" sz="1400" dirty="0">
              <a:solidFill>
                <a:srgbClr val="595959"/>
              </a:solidFill>
            </a:endParaRPr>
          </a:p>
        </p:txBody>
      </p:sp>
      <p:sp>
        <p:nvSpPr>
          <p:cNvPr id="46" name="Platshållare för bildnummer 45">
            <a:extLst>
              <a:ext uri="{FF2B5EF4-FFF2-40B4-BE49-F238E27FC236}">
                <a16:creationId xmlns:a16="http://schemas.microsoft.com/office/drawing/2014/main" id="{A6A4F99B-3640-4AA0-A553-7E329DDE08CB}"/>
              </a:ext>
            </a:extLst>
          </p:cNvPr>
          <p:cNvSpPr>
            <a:spLocks noGrp="1"/>
          </p:cNvSpPr>
          <p:nvPr>
            <p:ph type="sldNum" sz="quarter" idx="12"/>
          </p:nvPr>
        </p:nvSpPr>
        <p:spPr/>
        <p:txBody>
          <a:bodyPr/>
          <a:lstStyle/>
          <a:p>
            <a:fld id="{E07EDFC8-FA48-4A00-963F-28A8CFE93172}" type="slidenum">
              <a:rPr lang="sv-SE" smtClean="0"/>
              <a:t>4</a:t>
            </a:fld>
            <a:endParaRPr lang="sv-SE"/>
          </a:p>
        </p:txBody>
      </p:sp>
      <p:pic>
        <p:nvPicPr>
          <p:cNvPr id="6" name="Bildobjekt 5" descr="En bild som visar karta&#10;&#10;Automatiskt genererad beskrivning">
            <a:extLst>
              <a:ext uri="{FF2B5EF4-FFF2-40B4-BE49-F238E27FC236}">
                <a16:creationId xmlns:a16="http://schemas.microsoft.com/office/drawing/2014/main" id="{57F7BBB2-DD25-41F6-90E4-0C2EE6FA02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8885" y="7473"/>
            <a:ext cx="5459029" cy="6858000"/>
          </a:xfrm>
          <a:prstGeom prst="rect">
            <a:avLst/>
          </a:prstGeom>
        </p:spPr>
      </p:pic>
      <p:sp>
        <p:nvSpPr>
          <p:cNvPr id="7" name="textruta 6">
            <a:extLst>
              <a:ext uri="{FF2B5EF4-FFF2-40B4-BE49-F238E27FC236}">
                <a16:creationId xmlns:a16="http://schemas.microsoft.com/office/drawing/2014/main" id="{C7BF9DC8-6BD7-4F94-BB70-7D260BA8A95E}"/>
              </a:ext>
            </a:extLst>
          </p:cNvPr>
          <p:cNvSpPr txBox="1"/>
          <p:nvPr/>
        </p:nvSpPr>
        <p:spPr>
          <a:xfrm>
            <a:off x="537439" y="3436473"/>
            <a:ext cx="4203582" cy="1477328"/>
          </a:xfrm>
          <a:prstGeom prst="rect">
            <a:avLst/>
          </a:prstGeom>
          <a:noFill/>
        </p:spPr>
        <p:txBody>
          <a:bodyPr wrap="square" rtlCol="0">
            <a:spAutoFit/>
          </a:bodyPr>
          <a:lstStyle/>
          <a:p>
            <a:endParaRPr lang="sv-SE" dirty="0"/>
          </a:p>
          <a:p>
            <a:pPr algn="ctr"/>
            <a:r>
              <a:rPr lang="nb-NO" sz="2400" i="1" dirty="0">
                <a:latin typeface="Calibri" panose="020F0502020204030204" pitchFamily="34" charset="0"/>
                <a:ea typeface="Calibri" panose="020F0502020204030204" pitchFamily="34" charset="0"/>
                <a:cs typeface="Times New Roman" panose="02020603050405020304" pitchFamily="18" charset="0"/>
              </a:rPr>
              <a:t>«En hållbar utveckling och omställning i en attraktiv gränsregion utan gränshinder»</a:t>
            </a:r>
            <a:endParaRPr lang="sv-SE" sz="2400" dirty="0"/>
          </a:p>
        </p:txBody>
      </p:sp>
      <p:sp>
        <p:nvSpPr>
          <p:cNvPr id="10" name="textruta 9">
            <a:extLst>
              <a:ext uri="{FF2B5EF4-FFF2-40B4-BE49-F238E27FC236}">
                <a16:creationId xmlns:a16="http://schemas.microsoft.com/office/drawing/2014/main" id="{95AE78F5-5FBC-4229-957F-91C8E29D42DE}"/>
              </a:ext>
            </a:extLst>
          </p:cNvPr>
          <p:cNvSpPr txBox="1"/>
          <p:nvPr/>
        </p:nvSpPr>
        <p:spPr>
          <a:xfrm>
            <a:off x="622358" y="1696877"/>
            <a:ext cx="6098458" cy="769441"/>
          </a:xfrm>
          <a:prstGeom prst="rect">
            <a:avLst/>
          </a:prstGeom>
          <a:noFill/>
        </p:spPr>
        <p:txBody>
          <a:bodyPr wrap="square">
            <a:spAutoFit/>
          </a:bodyPr>
          <a:lstStyle/>
          <a:p>
            <a:r>
              <a:rPr lang="sv-SE" sz="4400" dirty="0">
                <a:latin typeface="+mj-lt"/>
              </a:rPr>
              <a:t>Programgeografi</a:t>
            </a:r>
          </a:p>
        </p:txBody>
      </p:sp>
    </p:spTree>
    <p:extLst>
      <p:ext uri="{BB962C8B-B14F-4D97-AF65-F5344CB8AC3E}">
        <p14:creationId xmlns:p14="http://schemas.microsoft.com/office/powerpoint/2010/main" val="3108377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83E8E7-3E68-4242-A043-AB8220A71E10}"/>
              </a:ext>
            </a:extLst>
          </p:cNvPr>
          <p:cNvSpPr>
            <a:spLocks noGrp="1"/>
          </p:cNvSpPr>
          <p:nvPr>
            <p:ph type="title"/>
          </p:nvPr>
        </p:nvSpPr>
        <p:spPr>
          <a:xfrm>
            <a:off x="661219" y="1313635"/>
            <a:ext cx="10515600" cy="1325563"/>
          </a:xfrm>
        </p:spPr>
        <p:txBody>
          <a:bodyPr/>
          <a:lstStyle/>
          <a:p>
            <a:r>
              <a:rPr lang="sv-SE" dirty="0">
                <a:solidFill>
                  <a:schemeClr val="tx1"/>
                </a:solidFill>
              </a:rPr>
              <a:t>Projekttyper</a:t>
            </a:r>
          </a:p>
        </p:txBody>
      </p:sp>
      <p:sp>
        <p:nvSpPr>
          <p:cNvPr id="3" name="Platshållare för innehåll 2">
            <a:extLst>
              <a:ext uri="{FF2B5EF4-FFF2-40B4-BE49-F238E27FC236}">
                <a16:creationId xmlns:a16="http://schemas.microsoft.com/office/drawing/2014/main" id="{51AC748C-770B-43E1-B2EF-B59D6820B5E5}"/>
              </a:ext>
            </a:extLst>
          </p:cNvPr>
          <p:cNvSpPr>
            <a:spLocks noGrp="1"/>
          </p:cNvSpPr>
          <p:nvPr>
            <p:ph idx="1"/>
          </p:nvPr>
        </p:nvSpPr>
        <p:spPr>
          <a:xfrm>
            <a:off x="714468" y="2372339"/>
            <a:ext cx="10515600" cy="3365807"/>
          </a:xfrm>
        </p:spPr>
        <p:txBody>
          <a:bodyPr/>
          <a:lstStyle/>
          <a:p>
            <a:r>
              <a:rPr lang="sv-SE" b="1" dirty="0"/>
              <a:t>Förstudie </a:t>
            </a:r>
            <a:br>
              <a:rPr lang="sv-SE" dirty="0"/>
            </a:br>
            <a:r>
              <a:rPr lang="sv-SE" dirty="0"/>
              <a:t>Förberedande studie inför en huvudansökan. Måste finnas dokumenterat resultat.</a:t>
            </a:r>
          </a:p>
          <a:p>
            <a:r>
              <a:rPr lang="sv-SE" b="1" dirty="0"/>
              <a:t>Småskaligt projekt </a:t>
            </a:r>
            <a:br>
              <a:rPr lang="sv-SE" dirty="0"/>
            </a:br>
            <a:r>
              <a:rPr lang="sv-SE" dirty="0"/>
              <a:t>Kortare projekt med egna mål och resultat.</a:t>
            </a:r>
          </a:p>
          <a:p>
            <a:r>
              <a:rPr lang="sv-SE" b="1" dirty="0"/>
              <a:t>Projekt </a:t>
            </a:r>
            <a:br>
              <a:rPr lang="sv-SE" dirty="0"/>
            </a:br>
            <a:r>
              <a:rPr lang="sv-SE" dirty="0"/>
              <a:t>Huvudprojekt som har egna mål och resultat.</a:t>
            </a:r>
          </a:p>
        </p:txBody>
      </p:sp>
      <p:pic>
        <p:nvPicPr>
          <p:cNvPr id="4" name="Bildobjekt 3" descr="En bild som visar text, himmel, blå&#10;&#10;Automatiskt genererad beskrivning">
            <a:extLst>
              <a:ext uri="{FF2B5EF4-FFF2-40B4-BE49-F238E27FC236}">
                <a16:creationId xmlns:a16="http://schemas.microsoft.com/office/drawing/2014/main" id="{4CDCAA91-D22F-4CCB-A0D9-31A61542D7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572" y="5938987"/>
            <a:ext cx="4082018" cy="877634"/>
          </a:xfrm>
          <a:prstGeom prst="rect">
            <a:avLst/>
          </a:prstGeom>
        </p:spPr>
      </p:pic>
      <p:pic>
        <p:nvPicPr>
          <p:cNvPr id="5" name="Bildobjekt 4">
            <a:extLst>
              <a:ext uri="{FF2B5EF4-FFF2-40B4-BE49-F238E27FC236}">
                <a16:creationId xmlns:a16="http://schemas.microsoft.com/office/drawing/2014/main" id="{F8AA1C93-DC60-431E-894B-BB7625DD66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573" y="345683"/>
            <a:ext cx="4082017" cy="1234811"/>
          </a:xfrm>
          <a:prstGeom prst="rect">
            <a:avLst/>
          </a:prstGeom>
        </p:spPr>
      </p:pic>
    </p:spTree>
    <p:extLst>
      <p:ext uri="{BB962C8B-B14F-4D97-AF65-F5344CB8AC3E}">
        <p14:creationId xmlns:p14="http://schemas.microsoft.com/office/powerpoint/2010/main" val="2207539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Platshållare för bildnummer 45">
            <a:extLst>
              <a:ext uri="{FF2B5EF4-FFF2-40B4-BE49-F238E27FC236}">
                <a16:creationId xmlns:a16="http://schemas.microsoft.com/office/drawing/2014/main" id="{A6A4F99B-3640-4AA0-A553-7E329DDE08C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EDFC8-FA48-4A00-963F-28A8CFE93172}"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2" name="Tabell 1">
            <a:extLst>
              <a:ext uri="{FF2B5EF4-FFF2-40B4-BE49-F238E27FC236}">
                <a16:creationId xmlns:a16="http://schemas.microsoft.com/office/drawing/2014/main" id="{78D1EA18-1782-4C22-A791-20F6990B79E8}"/>
              </a:ext>
            </a:extLst>
          </p:cNvPr>
          <p:cNvGraphicFramePr>
            <a:graphicFrameLocks noGrp="1"/>
          </p:cNvGraphicFramePr>
          <p:nvPr>
            <p:extLst>
              <p:ext uri="{D42A27DB-BD31-4B8C-83A1-F6EECF244321}">
                <p14:modId xmlns:p14="http://schemas.microsoft.com/office/powerpoint/2010/main" val="3767966278"/>
              </p:ext>
            </p:extLst>
          </p:nvPr>
        </p:nvGraphicFramePr>
        <p:xfrm>
          <a:off x="353961" y="309717"/>
          <a:ext cx="11538185" cy="6223817"/>
        </p:xfrm>
        <a:graphic>
          <a:graphicData uri="http://schemas.openxmlformats.org/drawingml/2006/table">
            <a:tbl>
              <a:tblPr firstRow="1" firstCol="1" bandRow="1">
                <a:tableStyleId>{5C22544A-7EE6-4342-B048-85BDC9FD1C3A}</a:tableStyleId>
              </a:tblPr>
              <a:tblGrid>
                <a:gridCol w="1550837">
                  <a:extLst>
                    <a:ext uri="{9D8B030D-6E8A-4147-A177-3AD203B41FA5}">
                      <a16:colId xmlns:a16="http://schemas.microsoft.com/office/drawing/2014/main" val="2413661682"/>
                    </a:ext>
                  </a:extLst>
                </a:gridCol>
                <a:gridCol w="1483763">
                  <a:extLst>
                    <a:ext uri="{9D8B030D-6E8A-4147-A177-3AD203B41FA5}">
                      <a16:colId xmlns:a16="http://schemas.microsoft.com/office/drawing/2014/main" val="2907633027"/>
                    </a:ext>
                  </a:extLst>
                </a:gridCol>
                <a:gridCol w="1483763">
                  <a:extLst>
                    <a:ext uri="{9D8B030D-6E8A-4147-A177-3AD203B41FA5}">
                      <a16:colId xmlns:a16="http://schemas.microsoft.com/office/drawing/2014/main" val="150541365"/>
                    </a:ext>
                  </a:extLst>
                </a:gridCol>
                <a:gridCol w="1446754">
                  <a:extLst>
                    <a:ext uri="{9D8B030D-6E8A-4147-A177-3AD203B41FA5}">
                      <a16:colId xmlns:a16="http://schemas.microsoft.com/office/drawing/2014/main" val="3915767724"/>
                    </a:ext>
                  </a:extLst>
                </a:gridCol>
                <a:gridCol w="1550837">
                  <a:extLst>
                    <a:ext uri="{9D8B030D-6E8A-4147-A177-3AD203B41FA5}">
                      <a16:colId xmlns:a16="http://schemas.microsoft.com/office/drawing/2014/main" val="3558269006"/>
                    </a:ext>
                  </a:extLst>
                </a:gridCol>
                <a:gridCol w="1200425">
                  <a:extLst>
                    <a:ext uri="{9D8B030D-6E8A-4147-A177-3AD203B41FA5}">
                      <a16:colId xmlns:a16="http://schemas.microsoft.com/office/drawing/2014/main" val="2161348816"/>
                    </a:ext>
                  </a:extLst>
                </a:gridCol>
                <a:gridCol w="1200425">
                  <a:extLst>
                    <a:ext uri="{9D8B030D-6E8A-4147-A177-3AD203B41FA5}">
                      <a16:colId xmlns:a16="http://schemas.microsoft.com/office/drawing/2014/main" val="735804541"/>
                    </a:ext>
                  </a:extLst>
                </a:gridCol>
                <a:gridCol w="1621381">
                  <a:extLst>
                    <a:ext uri="{9D8B030D-6E8A-4147-A177-3AD203B41FA5}">
                      <a16:colId xmlns:a16="http://schemas.microsoft.com/office/drawing/2014/main" val="2438888017"/>
                    </a:ext>
                  </a:extLst>
                </a:gridCol>
              </a:tblGrid>
              <a:tr h="1015640">
                <a:tc rowSpan="2">
                  <a:txBody>
                    <a:bodyPr/>
                    <a:lstStyle/>
                    <a:p>
                      <a:pPr>
                        <a:lnSpc>
                          <a:spcPct val="107000"/>
                        </a:lnSpc>
                        <a:spcAft>
                          <a:spcPts val="800"/>
                        </a:spcAft>
                      </a:pPr>
                      <a:r>
                        <a:rPr lang="sv-SE" sz="1800" dirty="0">
                          <a:effectLst/>
                        </a:rPr>
                        <a:t>Projekttyp</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179" marR="66179" marT="0" marB="0"/>
                </a:tc>
                <a:tc rowSpan="2">
                  <a:txBody>
                    <a:bodyPr/>
                    <a:lstStyle/>
                    <a:p>
                      <a:pPr>
                        <a:lnSpc>
                          <a:spcPct val="107000"/>
                        </a:lnSpc>
                        <a:spcAft>
                          <a:spcPts val="800"/>
                        </a:spcAft>
                      </a:pPr>
                      <a:r>
                        <a:rPr lang="sv-SE" sz="1600" dirty="0">
                          <a:effectLst/>
                        </a:rPr>
                        <a:t>M</a:t>
                      </a:r>
                      <a:r>
                        <a:rPr lang="sv-SE" sz="1800" dirty="0">
                          <a:effectLst/>
                        </a:rPr>
                        <a:t>ax </a:t>
                      </a:r>
                      <a:endParaRPr lang="sv-SE" sz="1400" dirty="0">
                        <a:effectLst/>
                      </a:endParaRPr>
                    </a:p>
                    <a:p>
                      <a:pPr>
                        <a:lnSpc>
                          <a:spcPct val="107000"/>
                        </a:lnSpc>
                        <a:spcAft>
                          <a:spcPts val="800"/>
                        </a:spcAft>
                      </a:pPr>
                      <a:r>
                        <a:rPr lang="sv-SE" sz="1800" dirty="0">
                          <a:effectLst/>
                        </a:rPr>
                        <a:t>EU-stöd </a:t>
                      </a:r>
                      <a:endParaRPr lang="sv-SE" sz="1400" dirty="0">
                        <a:effectLst/>
                      </a:endParaRPr>
                    </a:p>
                    <a:p>
                      <a:pPr>
                        <a:lnSpc>
                          <a:spcPct val="107000"/>
                        </a:lnSpc>
                        <a:spcAft>
                          <a:spcPts val="800"/>
                        </a:spcAft>
                      </a:pPr>
                      <a:r>
                        <a:rPr lang="sv-SE" sz="1100" dirty="0">
                          <a:effectLst/>
                        </a:rPr>
                        <a:t>EUR</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79" marR="66179" marT="0" marB="0"/>
                </a:tc>
                <a:tc rowSpan="2">
                  <a:txBody>
                    <a:bodyPr/>
                    <a:lstStyle/>
                    <a:p>
                      <a:pPr>
                        <a:lnSpc>
                          <a:spcPct val="107000"/>
                        </a:lnSpc>
                        <a:spcAft>
                          <a:spcPts val="800"/>
                        </a:spcAft>
                      </a:pPr>
                      <a:r>
                        <a:rPr lang="sv-SE" sz="1800" dirty="0">
                          <a:effectLst/>
                        </a:rPr>
                        <a:t>Max </a:t>
                      </a:r>
                      <a:endParaRPr lang="sv-SE" sz="1400" dirty="0">
                        <a:effectLst/>
                      </a:endParaRPr>
                    </a:p>
                    <a:p>
                      <a:pPr>
                        <a:lnSpc>
                          <a:spcPct val="107000"/>
                        </a:lnSpc>
                        <a:spcAft>
                          <a:spcPts val="800"/>
                        </a:spcAft>
                      </a:pPr>
                      <a:r>
                        <a:rPr lang="sv-SE" sz="1800" dirty="0">
                          <a:effectLst/>
                        </a:rPr>
                        <a:t>IR-stöd </a:t>
                      </a:r>
                      <a:endParaRPr lang="sv-SE" sz="1400" dirty="0">
                        <a:effectLst/>
                      </a:endParaRPr>
                    </a:p>
                    <a:p>
                      <a:pPr>
                        <a:lnSpc>
                          <a:spcPct val="107000"/>
                        </a:lnSpc>
                        <a:spcAft>
                          <a:spcPts val="800"/>
                        </a:spcAft>
                      </a:pPr>
                      <a:r>
                        <a:rPr lang="sv-SE" sz="1100" dirty="0">
                          <a:effectLst/>
                        </a:rPr>
                        <a:t>EUR</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79" marR="66179" marT="0" marB="0"/>
                </a:tc>
                <a:tc rowSpan="2">
                  <a:txBody>
                    <a:bodyPr/>
                    <a:lstStyle/>
                    <a:p>
                      <a:pPr>
                        <a:lnSpc>
                          <a:spcPct val="107000"/>
                        </a:lnSpc>
                        <a:spcAft>
                          <a:spcPts val="800"/>
                        </a:spcAft>
                      </a:pPr>
                      <a:r>
                        <a:rPr lang="sv-SE" sz="1800" dirty="0">
                          <a:effectLst/>
                        </a:rPr>
                        <a:t>Max projekttid</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179" marR="66179" marT="0" marB="0"/>
                </a:tc>
                <a:tc gridSpan="3">
                  <a:txBody>
                    <a:bodyPr/>
                    <a:lstStyle/>
                    <a:p>
                      <a:pPr algn="ctr">
                        <a:lnSpc>
                          <a:spcPct val="107000"/>
                        </a:lnSpc>
                        <a:spcAft>
                          <a:spcPts val="800"/>
                        </a:spcAft>
                      </a:pPr>
                      <a:r>
                        <a:rPr lang="sv-SE" sz="1800" dirty="0">
                          <a:effectLst/>
                        </a:rPr>
                        <a:t>Redovisningsalternativ</a:t>
                      </a:r>
                    </a:p>
                    <a:p>
                      <a:pPr algn="ctr">
                        <a:lnSpc>
                          <a:spcPct val="107000"/>
                        </a:lnSpc>
                        <a:spcAft>
                          <a:spcPts val="800"/>
                        </a:spcAft>
                      </a:pPr>
                      <a:r>
                        <a:rPr lang="sv-SE" sz="1400" dirty="0">
                          <a:effectLst/>
                        </a:rPr>
                        <a:t>(Sverige) </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79" marR="66179" marT="0" marB="0"/>
                </a:tc>
                <a:tc hMerge="1">
                  <a:txBody>
                    <a:bodyPr/>
                    <a:lstStyle/>
                    <a:p>
                      <a:endParaRPr lang="sv-SE"/>
                    </a:p>
                  </a:txBody>
                  <a:tcPr/>
                </a:tc>
                <a:tc hMerge="1">
                  <a:txBody>
                    <a:bodyPr/>
                    <a:lstStyle/>
                    <a:p>
                      <a:endParaRPr lang="sv-SE"/>
                    </a:p>
                  </a:txBody>
                  <a:tcPr/>
                </a:tc>
                <a:tc rowSpan="2">
                  <a:txBody>
                    <a:bodyPr/>
                    <a:lstStyle/>
                    <a:p>
                      <a:pPr algn="ctr">
                        <a:lnSpc>
                          <a:spcPct val="107000"/>
                        </a:lnSpc>
                        <a:spcAft>
                          <a:spcPts val="800"/>
                        </a:spcAft>
                      </a:pPr>
                      <a:r>
                        <a:rPr lang="sv-SE" sz="1800" dirty="0">
                          <a:effectLst/>
                        </a:rPr>
                        <a:t>Ansökan</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179" marR="66179" marT="0" marB="0"/>
                </a:tc>
                <a:extLst>
                  <a:ext uri="{0D108BD9-81ED-4DB2-BD59-A6C34878D82A}">
                    <a16:rowId xmlns:a16="http://schemas.microsoft.com/office/drawing/2014/main" val="1684422196"/>
                  </a:ext>
                </a:extLst>
              </a:tr>
              <a:tr h="838423">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tc>
                  <a:txBody>
                    <a:bodyPr/>
                    <a:lstStyle/>
                    <a:p>
                      <a:pPr>
                        <a:lnSpc>
                          <a:spcPct val="107000"/>
                        </a:lnSpc>
                        <a:spcAft>
                          <a:spcPts val="800"/>
                        </a:spcAft>
                      </a:pPr>
                      <a:r>
                        <a:rPr lang="sv-SE" sz="1600" b="1" dirty="0">
                          <a:effectLst/>
                        </a:rPr>
                        <a:t>Klumpsumma</a:t>
                      </a:r>
                      <a:endParaRPr lang="sv-S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179" marR="66179" marT="0" marB="0"/>
                </a:tc>
                <a:tc>
                  <a:txBody>
                    <a:bodyPr/>
                    <a:lstStyle/>
                    <a:p>
                      <a:pPr>
                        <a:lnSpc>
                          <a:spcPct val="107000"/>
                        </a:lnSpc>
                        <a:spcAft>
                          <a:spcPts val="800"/>
                        </a:spcAft>
                      </a:pPr>
                      <a:r>
                        <a:rPr lang="sv-SE" sz="1600" b="1" dirty="0">
                          <a:effectLst/>
                        </a:rPr>
                        <a:t>Personal-intensiv</a:t>
                      </a:r>
                      <a:endParaRPr lang="sv-S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179" marR="66179" marT="0" marB="0"/>
                </a:tc>
                <a:tc>
                  <a:txBody>
                    <a:bodyPr/>
                    <a:lstStyle/>
                    <a:p>
                      <a:pPr>
                        <a:lnSpc>
                          <a:spcPct val="107000"/>
                        </a:lnSpc>
                        <a:spcAft>
                          <a:spcPts val="800"/>
                        </a:spcAft>
                      </a:pPr>
                      <a:r>
                        <a:rPr lang="sv-SE" sz="1600" b="1" dirty="0">
                          <a:effectLst/>
                        </a:rPr>
                        <a:t>Faktiska kostnader</a:t>
                      </a:r>
                      <a:endParaRPr lang="sv-S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179" marR="66179" marT="0" marB="0"/>
                </a:tc>
                <a:tc vMerge="1">
                  <a:txBody>
                    <a:bodyPr/>
                    <a:lstStyle/>
                    <a:p>
                      <a:endParaRPr lang="sv-SE"/>
                    </a:p>
                  </a:txBody>
                  <a:tcPr/>
                </a:tc>
                <a:extLst>
                  <a:ext uri="{0D108BD9-81ED-4DB2-BD59-A6C34878D82A}">
                    <a16:rowId xmlns:a16="http://schemas.microsoft.com/office/drawing/2014/main" val="1324917879"/>
                  </a:ext>
                </a:extLst>
              </a:tr>
              <a:tr h="1180642">
                <a:tc>
                  <a:txBody>
                    <a:bodyPr/>
                    <a:lstStyle/>
                    <a:p>
                      <a:pPr>
                        <a:lnSpc>
                          <a:spcPct val="107000"/>
                        </a:lnSpc>
                        <a:spcAft>
                          <a:spcPts val="800"/>
                        </a:spcAft>
                      </a:pPr>
                      <a:r>
                        <a:rPr lang="sv-SE" sz="1400" dirty="0">
                          <a:effectLst/>
                        </a:rPr>
                        <a:t>Förstudie</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179" marR="66179" marT="0" marB="0"/>
                </a:tc>
                <a:tc>
                  <a:txBody>
                    <a:bodyPr/>
                    <a:lstStyle/>
                    <a:p>
                      <a:pPr>
                        <a:lnSpc>
                          <a:spcPct val="107000"/>
                        </a:lnSpc>
                        <a:spcAft>
                          <a:spcPts val="800"/>
                        </a:spcAft>
                      </a:pPr>
                      <a:r>
                        <a:rPr lang="sv-SE" sz="1800" b="1">
                          <a:effectLst/>
                        </a:rPr>
                        <a:t>10 000</a:t>
                      </a:r>
                      <a:endParaRPr lang="sv-SE" sz="1800" b="1">
                        <a:effectLst/>
                        <a:latin typeface="Calibri" panose="020F0502020204030204" pitchFamily="34" charset="0"/>
                        <a:ea typeface="Calibri" panose="020F0502020204030204" pitchFamily="34" charset="0"/>
                        <a:cs typeface="Times New Roman" panose="02020603050405020304" pitchFamily="18" charset="0"/>
                      </a:endParaRPr>
                    </a:p>
                  </a:txBody>
                  <a:tcPr marL="66179" marR="66179" marT="0" marB="0"/>
                </a:tc>
                <a:tc>
                  <a:txBody>
                    <a:bodyPr/>
                    <a:lstStyle/>
                    <a:p>
                      <a:pPr>
                        <a:lnSpc>
                          <a:spcPct val="107000"/>
                        </a:lnSpc>
                        <a:spcAft>
                          <a:spcPts val="800"/>
                        </a:spcAft>
                      </a:pPr>
                      <a:r>
                        <a:rPr lang="sv-SE" sz="1800" b="1">
                          <a:effectLst/>
                        </a:rPr>
                        <a:t>5 000</a:t>
                      </a:r>
                      <a:endParaRPr lang="sv-SE" sz="1800" b="1">
                        <a:effectLst/>
                        <a:latin typeface="Calibri" panose="020F0502020204030204" pitchFamily="34" charset="0"/>
                        <a:ea typeface="Calibri" panose="020F0502020204030204" pitchFamily="34" charset="0"/>
                        <a:cs typeface="Times New Roman" panose="02020603050405020304" pitchFamily="18" charset="0"/>
                      </a:endParaRPr>
                    </a:p>
                  </a:txBody>
                  <a:tcPr marL="66179" marR="66179" marT="0" marB="0"/>
                </a:tc>
                <a:tc>
                  <a:txBody>
                    <a:bodyPr/>
                    <a:lstStyle/>
                    <a:p>
                      <a:pPr>
                        <a:lnSpc>
                          <a:spcPct val="107000"/>
                        </a:lnSpc>
                        <a:spcAft>
                          <a:spcPts val="800"/>
                        </a:spcAft>
                      </a:pPr>
                      <a:r>
                        <a:rPr lang="sv-SE" sz="1800" b="1">
                          <a:effectLst/>
                        </a:rPr>
                        <a:t>8 mån</a:t>
                      </a:r>
                      <a:endParaRPr lang="sv-SE" sz="1800" b="1">
                        <a:effectLst/>
                        <a:latin typeface="Calibri" panose="020F0502020204030204" pitchFamily="34" charset="0"/>
                        <a:ea typeface="Calibri" panose="020F0502020204030204" pitchFamily="34" charset="0"/>
                        <a:cs typeface="Times New Roman" panose="02020603050405020304" pitchFamily="18" charset="0"/>
                      </a:endParaRPr>
                    </a:p>
                  </a:txBody>
                  <a:tcPr marL="66179" marR="66179" marT="0" marB="0"/>
                </a:tc>
                <a:tc>
                  <a:txBody>
                    <a:bodyPr/>
                    <a:lstStyle/>
                    <a:p>
                      <a:pPr algn="ctr">
                        <a:lnSpc>
                          <a:spcPct val="107000"/>
                        </a:lnSpc>
                        <a:spcAft>
                          <a:spcPts val="800"/>
                        </a:spcAft>
                      </a:pPr>
                      <a:r>
                        <a:rPr lang="sv-SE" sz="1800" b="1">
                          <a:effectLst/>
                        </a:rPr>
                        <a:t>X</a:t>
                      </a:r>
                      <a:endParaRPr lang="sv-SE" sz="1800" b="1">
                        <a:effectLst/>
                        <a:latin typeface="Calibri" panose="020F0502020204030204" pitchFamily="34" charset="0"/>
                        <a:ea typeface="Calibri" panose="020F0502020204030204" pitchFamily="34" charset="0"/>
                        <a:cs typeface="Times New Roman" panose="02020603050405020304" pitchFamily="18" charset="0"/>
                      </a:endParaRPr>
                    </a:p>
                  </a:txBody>
                  <a:tcPr marL="66179" marR="66179" marT="0" marB="0"/>
                </a:tc>
                <a:tc>
                  <a:txBody>
                    <a:bodyPr/>
                    <a:lstStyle/>
                    <a:p>
                      <a:pPr algn="ctr">
                        <a:lnSpc>
                          <a:spcPct val="107000"/>
                        </a:lnSpc>
                        <a:spcAft>
                          <a:spcPts val="800"/>
                        </a:spcAft>
                      </a:pPr>
                      <a:r>
                        <a:rPr lang="sv-SE" sz="1800" b="1">
                          <a:effectLst/>
                        </a:rPr>
                        <a:t> </a:t>
                      </a:r>
                      <a:endParaRPr lang="sv-SE" sz="1800" b="1">
                        <a:effectLst/>
                        <a:latin typeface="Calibri" panose="020F0502020204030204" pitchFamily="34" charset="0"/>
                        <a:ea typeface="Calibri" panose="020F0502020204030204" pitchFamily="34" charset="0"/>
                        <a:cs typeface="Times New Roman" panose="02020603050405020304" pitchFamily="18" charset="0"/>
                      </a:endParaRPr>
                    </a:p>
                  </a:txBody>
                  <a:tcPr marL="66179" marR="66179" marT="0" marB="0"/>
                </a:tc>
                <a:tc>
                  <a:txBody>
                    <a:bodyPr/>
                    <a:lstStyle/>
                    <a:p>
                      <a:pPr algn="ctr">
                        <a:lnSpc>
                          <a:spcPct val="107000"/>
                        </a:lnSpc>
                        <a:spcAft>
                          <a:spcPts val="800"/>
                        </a:spcAft>
                      </a:pPr>
                      <a:r>
                        <a:rPr lang="sv-SE" sz="1800" b="1">
                          <a:effectLst/>
                        </a:rPr>
                        <a:t> </a:t>
                      </a:r>
                      <a:endParaRPr lang="sv-SE" sz="1800" b="1">
                        <a:effectLst/>
                        <a:latin typeface="Calibri" panose="020F0502020204030204" pitchFamily="34" charset="0"/>
                        <a:ea typeface="Calibri" panose="020F0502020204030204" pitchFamily="34" charset="0"/>
                        <a:cs typeface="Times New Roman" panose="02020603050405020304" pitchFamily="18" charset="0"/>
                      </a:endParaRPr>
                    </a:p>
                  </a:txBody>
                  <a:tcPr marL="66179" marR="66179" marT="0" marB="0"/>
                </a:tc>
                <a:tc>
                  <a:txBody>
                    <a:bodyPr/>
                    <a:lstStyle/>
                    <a:p>
                      <a:pPr algn="ctr">
                        <a:lnSpc>
                          <a:spcPct val="107000"/>
                        </a:lnSpc>
                        <a:spcAft>
                          <a:spcPts val="800"/>
                        </a:spcAft>
                      </a:pPr>
                      <a:r>
                        <a:rPr lang="sv-SE" sz="1800" b="1">
                          <a:effectLst/>
                        </a:rPr>
                        <a:t>Löpande</a:t>
                      </a:r>
                      <a:endParaRPr lang="sv-SE" sz="1800" b="1">
                        <a:effectLst/>
                        <a:latin typeface="Calibri" panose="020F0502020204030204" pitchFamily="34" charset="0"/>
                        <a:ea typeface="Calibri" panose="020F0502020204030204" pitchFamily="34" charset="0"/>
                        <a:cs typeface="Times New Roman" panose="02020603050405020304" pitchFamily="18" charset="0"/>
                      </a:endParaRPr>
                    </a:p>
                  </a:txBody>
                  <a:tcPr marL="66179" marR="66179" marT="0" marB="0"/>
                </a:tc>
                <a:extLst>
                  <a:ext uri="{0D108BD9-81ED-4DB2-BD59-A6C34878D82A}">
                    <a16:rowId xmlns:a16="http://schemas.microsoft.com/office/drawing/2014/main" val="785767159"/>
                  </a:ext>
                </a:extLst>
              </a:tr>
              <a:tr h="1467271">
                <a:tc>
                  <a:txBody>
                    <a:bodyPr/>
                    <a:lstStyle/>
                    <a:p>
                      <a:pPr>
                        <a:lnSpc>
                          <a:spcPct val="107000"/>
                        </a:lnSpc>
                        <a:spcAft>
                          <a:spcPts val="800"/>
                        </a:spcAft>
                      </a:pPr>
                      <a:r>
                        <a:rPr lang="sv-SE" sz="1400">
                          <a:effectLst/>
                        </a:rPr>
                        <a:t>Småskaligt projekt</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66179" marR="66179" marT="0" marB="0"/>
                </a:tc>
                <a:tc>
                  <a:txBody>
                    <a:bodyPr/>
                    <a:lstStyle/>
                    <a:p>
                      <a:pPr>
                        <a:lnSpc>
                          <a:spcPct val="107000"/>
                        </a:lnSpc>
                        <a:spcAft>
                          <a:spcPts val="800"/>
                        </a:spcAft>
                      </a:pPr>
                      <a:r>
                        <a:rPr lang="sv-SE" sz="1800" b="1" dirty="0">
                          <a:effectLst/>
                        </a:rPr>
                        <a:t>60 000</a:t>
                      </a:r>
                      <a:endParaRPr lang="sv-SE"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179" marR="66179" marT="0" marB="0"/>
                </a:tc>
                <a:tc>
                  <a:txBody>
                    <a:bodyPr/>
                    <a:lstStyle/>
                    <a:p>
                      <a:pPr>
                        <a:lnSpc>
                          <a:spcPct val="107000"/>
                        </a:lnSpc>
                        <a:spcAft>
                          <a:spcPts val="800"/>
                        </a:spcAft>
                      </a:pPr>
                      <a:r>
                        <a:rPr lang="sv-SE" sz="1800" b="1">
                          <a:effectLst/>
                        </a:rPr>
                        <a:t>30 000</a:t>
                      </a:r>
                      <a:endParaRPr lang="sv-SE" sz="1800" b="1">
                        <a:effectLst/>
                        <a:latin typeface="Calibri" panose="020F0502020204030204" pitchFamily="34" charset="0"/>
                        <a:ea typeface="Calibri" panose="020F0502020204030204" pitchFamily="34" charset="0"/>
                        <a:cs typeface="Times New Roman" panose="02020603050405020304" pitchFamily="18" charset="0"/>
                      </a:endParaRPr>
                    </a:p>
                  </a:txBody>
                  <a:tcPr marL="66179" marR="66179" marT="0" marB="0"/>
                </a:tc>
                <a:tc>
                  <a:txBody>
                    <a:bodyPr/>
                    <a:lstStyle/>
                    <a:p>
                      <a:pPr>
                        <a:lnSpc>
                          <a:spcPct val="107000"/>
                        </a:lnSpc>
                        <a:spcAft>
                          <a:spcPts val="800"/>
                        </a:spcAft>
                      </a:pPr>
                      <a:r>
                        <a:rPr lang="sv-SE" sz="1800" b="1" dirty="0">
                          <a:effectLst/>
                        </a:rPr>
                        <a:t>24 mån</a:t>
                      </a:r>
                      <a:endParaRPr lang="sv-SE"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179" marR="66179" marT="0" marB="0"/>
                </a:tc>
                <a:tc>
                  <a:txBody>
                    <a:bodyPr/>
                    <a:lstStyle/>
                    <a:p>
                      <a:pPr algn="ctr">
                        <a:lnSpc>
                          <a:spcPct val="107000"/>
                        </a:lnSpc>
                        <a:spcAft>
                          <a:spcPts val="800"/>
                        </a:spcAft>
                      </a:pPr>
                      <a:r>
                        <a:rPr lang="sv-SE" sz="1800" b="1">
                          <a:effectLst/>
                        </a:rPr>
                        <a:t>X</a:t>
                      </a:r>
                      <a:endParaRPr lang="sv-SE" sz="1800" b="1">
                        <a:effectLst/>
                        <a:latin typeface="Calibri" panose="020F0502020204030204" pitchFamily="34" charset="0"/>
                        <a:ea typeface="Calibri" panose="020F0502020204030204" pitchFamily="34" charset="0"/>
                        <a:cs typeface="Times New Roman" panose="02020603050405020304" pitchFamily="18" charset="0"/>
                      </a:endParaRPr>
                    </a:p>
                  </a:txBody>
                  <a:tcPr marL="66179" marR="66179" marT="0" marB="0"/>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sv-SE" sz="1800" b="1" dirty="0">
                          <a:effectLst/>
                        </a:rPr>
                        <a:t> X</a:t>
                      </a:r>
                      <a:endParaRPr lang="sv-SE"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sv-SE"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179" marR="66179" marT="0" marB="0"/>
                </a:tc>
                <a:tc>
                  <a:txBody>
                    <a:bodyPr/>
                    <a:lstStyle/>
                    <a:p>
                      <a:pPr algn="ctr">
                        <a:lnSpc>
                          <a:spcPct val="107000"/>
                        </a:lnSpc>
                        <a:spcAft>
                          <a:spcPts val="800"/>
                        </a:spcAft>
                      </a:pPr>
                      <a:endParaRPr lang="sv-SE"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179" marR="66179" marT="0" marB="0"/>
                </a:tc>
                <a:tc>
                  <a:txBody>
                    <a:bodyPr/>
                    <a:lstStyle/>
                    <a:p>
                      <a:pPr algn="ctr">
                        <a:lnSpc>
                          <a:spcPct val="107000"/>
                        </a:lnSpc>
                        <a:spcAft>
                          <a:spcPts val="800"/>
                        </a:spcAft>
                      </a:pPr>
                      <a:r>
                        <a:rPr lang="sv-SE" sz="1800" b="1">
                          <a:effectLst/>
                        </a:rPr>
                        <a:t>Löpande</a:t>
                      </a:r>
                      <a:endParaRPr lang="sv-SE" sz="1800" b="1">
                        <a:effectLst/>
                        <a:latin typeface="Calibri" panose="020F0502020204030204" pitchFamily="34" charset="0"/>
                        <a:ea typeface="Calibri" panose="020F0502020204030204" pitchFamily="34" charset="0"/>
                        <a:cs typeface="Times New Roman" panose="02020603050405020304" pitchFamily="18" charset="0"/>
                      </a:endParaRPr>
                    </a:p>
                  </a:txBody>
                  <a:tcPr marL="66179" marR="66179" marT="0" marB="0"/>
                </a:tc>
                <a:extLst>
                  <a:ext uri="{0D108BD9-81ED-4DB2-BD59-A6C34878D82A}">
                    <a16:rowId xmlns:a16="http://schemas.microsoft.com/office/drawing/2014/main" val="4188157187"/>
                  </a:ext>
                </a:extLst>
              </a:tr>
              <a:tr h="1721841">
                <a:tc>
                  <a:txBody>
                    <a:bodyPr/>
                    <a:lstStyle/>
                    <a:p>
                      <a:pPr>
                        <a:lnSpc>
                          <a:spcPct val="107000"/>
                        </a:lnSpc>
                        <a:spcAft>
                          <a:spcPts val="800"/>
                        </a:spcAft>
                      </a:pPr>
                      <a:r>
                        <a:rPr lang="sv-SE" sz="1400" b="1" dirty="0">
                          <a:effectLst/>
                        </a:rPr>
                        <a:t>Huvudprojekt</a:t>
                      </a:r>
                    </a:p>
                    <a:p>
                      <a:pPr>
                        <a:lnSpc>
                          <a:spcPct val="107000"/>
                        </a:lnSpc>
                        <a:spcAft>
                          <a:spcPts val="800"/>
                        </a:spcAft>
                      </a:pPr>
                      <a:r>
                        <a:rPr lang="sv-SE" sz="1400" dirty="0">
                          <a:effectLst/>
                        </a:rPr>
                        <a:t> 70/30-fördelning mellan EU- och IR medel</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179" marR="66179" marT="0" marB="0"/>
                </a:tc>
                <a:tc>
                  <a:txBody>
                    <a:bodyPr/>
                    <a:lstStyle/>
                    <a:p>
                      <a:pPr>
                        <a:lnSpc>
                          <a:spcPct val="107000"/>
                        </a:lnSpc>
                        <a:spcAft>
                          <a:spcPts val="800"/>
                        </a:spcAft>
                      </a:pPr>
                      <a:r>
                        <a:rPr lang="sv-SE" sz="1800" b="1" dirty="0">
                          <a:effectLst/>
                        </a:rPr>
                        <a:t>Ingen beloppsgräns</a:t>
                      </a:r>
                      <a:endParaRPr lang="sv-SE"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179" marR="66179" marT="0" marB="0"/>
                </a:tc>
                <a:tc>
                  <a:txBody>
                    <a:bodyPr/>
                    <a:lstStyle/>
                    <a:p>
                      <a:pPr>
                        <a:lnSpc>
                          <a:spcPct val="107000"/>
                        </a:lnSpc>
                        <a:spcAft>
                          <a:spcPts val="800"/>
                        </a:spcAft>
                      </a:pPr>
                      <a:r>
                        <a:rPr lang="sv-SE" sz="1800" b="1" dirty="0">
                          <a:effectLst/>
                        </a:rPr>
                        <a:t>Ingen beloppsgräns</a:t>
                      </a:r>
                      <a:endParaRPr lang="sv-SE"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179" marR="66179" marT="0" marB="0"/>
                </a:tc>
                <a:tc>
                  <a:txBody>
                    <a:bodyPr/>
                    <a:lstStyle/>
                    <a:p>
                      <a:pPr>
                        <a:lnSpc>
                          <a:spcPct val="107000"/>
                        </a:lnSpc>
                        <a:spcAft>
                          <a:spcPts val="800"/>
                        </a:spcAft>
                      </a:pPr>
                      <a:r>
                        <a:rPr lang="sv-SE" sz="1800" b="1" dirty="0">
                          <a:effectLst/>
                        </a:rPr>
                        <a:t>36 mån</a:t>
                      </a:r>
                      <a:endParaRPr lang="sv-SE"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179" marR="66179" marT="0" marB="0"/>
                </a:tc>
                <a:tc>
                  <a:txBody>
                    <a:bodyPr/>
                    <a:lstStyle/>
                    <a:p>
                      <a:pPr algn="ctr">
                        <a:lnSpc>
                          <a:spcPct val="107000"/>
                        </a:lnSpc>
                        <a:spcAft>
                          <a:spcPts val="800"/>
                        </a:spcAft>
                      </a:pPr>
                      <a:r>
                        <a:rPr lang="sv-SE" sz="1800" b="1" dirty="0">
                          <a:effectLst/>
                        </a:rPr>
                        <a:t> </a:t>
                      </a:r>
                      <a:endParaRPr lang="sv-SE"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179" marR="66179" marT="0" marB="0"/>
                </a:tc>
                <a:tc>
                  <a:txBody>
                    <a:bodyPr/>
                    <a:lstStyle/>
                    <a:p>
                      <a:pPr algn="ctr">
                        <a:lnSpc>
                          <a:spcPct val="107000"/>
                        </a:lnSpc>
                        <a:spcAft>
                          <a:spcPts val="800"/>
                        </a:spcAft>
                      </a:pPr>
                      <a:r>
                        <a:rPr lang="sv-SE" sz="1800" b="1" dirty="0">
                          <a:effectLst/>
                        </a:rPr>
                        <a:t>X</a:t>
                      </a:r>
                    </a:p>
                    <a:p>
                      <a:pPr algn="ctr">
                        <a:lnSpc>
                          <a:spcPct val="107000"/>
                        </a:lnSpc>
                        <a:spcAft>
                          <a:spcPts val="800"/>
                        </a:spcAft>
                      </a:pPr>
                      <a:endParaRPr lang="sv-SE"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179" marR="66179" marT="0" marB="0"/>
                </a:tc>
                <a:tc>
                  <a:txBody>
                    <a:bodyPr/>
                    <a:lstStyle/>
                    <a:p>
                      <a:pPr algn="ctr">
                        <a:lnSpc>
                          <a:spcPct val="107000"/>
                        </a:lnSpc>
                        <a:spcAft>
                          <a:spcPts val="800"/>
                        </a:spcAft>
                      </a:pPr>
                      <a:r>
                        <a:rPr lang="sv-SE" sz="1800" b="1" dirty="0">
                          <a:effectLst/>
                        </a:rPr>
                        <a:t>X</a:t>
                      </a:r>
                    </a:p>
                  </a:txBody>
                  <a:tcPr marL="66179" marR="66179" marT="0" marB="0"/>
                </a:tc>
                <a:tc>
                  <a:txBody>
                    <a:bodyPr/>
                    <a:lstStyle/>
                    <a:p>
                      <a:pPr algn="ctr">
                        <a:lnSpc>
                          <a:spcPct val="107000"/>
                        </a:lnSpc>
                        <a:spcAft>
                          <a:spcPts val="800"/>
                        </a:spcAft>
                      </a:pPr>
                      <a:r>
                        <a:rPr lang="sv-SE" sz="1800" b="1" dirty="0">
                          <a:effectLst/>
                        </a:rPr>
                        <a:t>2 ggr/år</a:t>
                      </a:r>
                      <a:endParaRPr lang="sv-SE"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179" marR="66179" marT="0" marB="0"/>
                </a:tc>
                <a:extLst>
                  <a:ext uri="{0D108BD9-81ED-4DB2-BD59-A6C34878D82A}">
                    <a16:rowId xmlns:a16="http://schemas.microsoft.com/office/drawing/2014/main" val="2576762246"/>
                  </a:ext>
                </a:extLst>
              </a:tr>
            </a:tbl>
          </a:graphicData>
        </a:graphic>
      </p:graphicFrame>
    </p:spTree>
    <p:extLst>
      <p:ext uri="{BB962C8B-B14F-4D97-AF65-F5344CB8AC3E}">
        <p14:creationId xmlns:p14="http://schemas.microsoft.com/office/powerpoint/2010/main" val="3310555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83E8E7-3E68-4242-A043-AB8220A71E10}"/>
              </a:ext>
            </a:extLst>
          </p:cNvPr>
          <p:cNvSpPr>
            <a:spLocks noGrp="1"/>
          </p:cNvSpPr>
          <p:nvPr>
            <p:ph type="title"/>
          </p:nvPr>
        </p:nvSpPr>
        <p:spPr>
          <a:xfrm>
            <a:off x="838200" y="1293864"/>
            <a:ext cx="10515600" cy="1325563"/>
          </a:xfrm>
        </p:spPr>
        <p:txBody>
          <a:bodyPr/>
          <a:lstStyle/>
          <a:p>
            <a:r>
              <a:rPr lang="sv-SE" dirty="0"/>
              <a:t>Ansökan</a:t>
            </a:r>
          </a:p>
        </p:txBody>
      </p:sp>
      <p:sp>
        <p:nvSpPr>
          <p:cNvPr id="3" name="Platshållare för innehåll 2">
            <a:extLst>
              <a:ext uri="{FF2B5EF4-FFF2-40B4-BE49-F238E27FC236}">
                <a16:creationId xmlns:a16="http://schemas.microsoft.com/office/drawing/2014/main" id="{51AC748C-770B-43E1-B2EF-B59D6820B5E5}"/>
              </a:ext>
            </a:extLst>
          </p:cNvPr>
          <p:cNvSpPr>
            <a:spLocks noGrp="1"/>
          </p:cNvSpPr>
          <p:nvPr>
            <p:ph idx="1"/>
          </p:nvPr>
        </p:nvSpPr>
        <p:spPr>
          <a:xfrm>
            <a:off x="838200" y="2372339"/>
            <a:ext cx="10515600" cy="3365807"/>
          </a:xfrm>
        </p:spPr>
        <p:txBody>
          <a:bodyPr>
            <a:normAutofit lnSpcReduction="10000"/>
          </a:bodyPr>
          <a:lstStyle/>
          <a:p>
            <a:r>
              <a:rPr lang="sv-SE" b="1" dirty="0"/>
              <a:t>Förstudie </a:t>
            </a:r>
            <a:br>
              <a:rPr lang="sv-SE" dirty="0"/>
            </a:br>
            <a:r>
              <a:rPr lang="sv-SE" dirty="0"/>
              <a:t>–Löpande ansökan. Kan ta 12 veckor innan beslut</a:t>
            </a:r>
          </a:p>
          <a:p>
            <a:r>
              <a:rPr lang="sv-SE" b="1" dirty="0"/>
              <a:t>Småskaligt projekt </a:t>
            </a:r>
            <a:br>
              <a:rPr lang="sv-SE" dirty="0"/>
            </a:br>
            <a:r>
              <a:rPr lang="sv-SE" dirty="0"/>
              <a:t>–Löpande ansökan. Kan ta 12 veckor innan beslut</a:t>
            </a:r>
          </a:p>
          <a:p>
            <a:r>
              <a:rPr lang="sv-SE" b="1" dirty="0"/>
              <a:t>Projekt </a:t>
            </a:r>
            <a:br>
              <a:rPr lang="sv-SE" dirty="0"/>
            </a:br>
            <a:r>
              <a:rPr lang="sv-SE" dirty="0"/>
              <a:t>– Ansökan senast 15 februari eller 15 september. Beslut i maj respektive december.</a:t>
            </a:r>
            <a:br>
              <a:rPr lang="sv-SE" dirty="0"/>
            </a:br>
            <a:endParaRPr lang="sv-SE" dirty="0"/>
          </a:p>
        </p:txBody>
      </p:sp>
      <p:pic>
        <p:nvPicPr>
          <p:cNvPr id="4" name="Bildobjekt 3" descr="En bild som visar text, himmel, blå&#10;&#10;Automatiskt genererad beskrivning">
            <a:extLst>
              <a:ext uri="{FF2B5EF4-FFF2-40B4-BE49-F238E27FC236}">
                <a16:creationId xmlns:a16="http://schemas.microsoft.com/office/drawing/2014/main" id="{4CDCAA91-D22F-4CCB-A0D9-31A61542D7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758" y="5738146"/>
            <a:ext cx="4082018" cy="877634"/>
          </a:xfrm>
          <a:prstGeom prst="rect">
            <a:avLst/>
          </a:prstGeom>
        </p:spPr>
      </p:pic>
      <p:pic>
        <p:nvPicPr>
          <p:cNvPr id="5" name="Bildobjekt 4">
            <a:extLst>
              <a:ext uri="{FF2B5EF4-FFF2-40B4-BE49-F238E27FC236}">
                <a16:creationId xmlns:a16="http://schemas.microsoft.com/office/drawing/2014/main" id="{F8AA1C93-DC60-431E-894B-BB7625DD66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573" y="345683"/>
            <a:ext cx="4082017" cy="1234811"/>
          </a:xfrm>
          <a:prstGeom prst="rect">
            <a:avLst/>
          </a:prstGeom>
        </p:spPr>
      </p:pic>
    </p:spTree>
    <p:extLst>
      <p:ext uri="{BB962C8B-B14F-4D97-AF65-F5344CB8AC3E}">
        <p14:creationId xmlns:p14="http://schemas.microsoft.com/office/powerpoint/2010/main" val="1684447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CE3010FA-7934-458A-A15D-E128900324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573" y="345683"/>
            <a:ext cx="4082017" cy="1234811"/>
          </a:xfrm>
          <a:prstGeom prst="rect">
            <a:avLst/>
          </a:prstGeom>
        </p:spPr>
      </p:pic>
      <p:pic>
        <p:nvPicPr>
          <p:cNvPr id="42" name="Bildobjekt 41" descr="En bild som visar text, himmel, blå&#10;&#10;Automatiskt genererad beskrivning">
            <a:extLst>
              <a:ext uri="{FF2B5EF4-FFF2-40B4-BE49-F238E27FC236}">
                <a16:creationId xmlns:a16="http://schemas.microsoft.com/office/drawing/2014/main" id="{60C891D5-4B99-4408-A44A-7AB679C1C2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758" y="5843841"/>
            <a:ext cx="4082018" cy="877634"/>
          </a:xfrm>
          <a:prstGeom prst="rect">
            <a:avLst/>
          </a:prstGeom>
        </p:spPr>
      </p:pic>
      <p:sp>
        <p:nvSpPr>
          <p:cNvPr id="46" name="Platshållare för bildnummer 45">
            <a:extLst>
              <a:ext uri="{FF2B5EF4-FFF2-40B4-BE49-F238E27FC236}">
                <a16:creationId xmlns:a16="http://schemas.microsoft.com/office/drawing/2014/main" id="{A6A4F99B-3640-4AA0-A553-7E329DDE08CB}"/>
              </a:ext>
            </a:extLst>
          </p:cNvPr>
          <p:cNvSpPr>
            <a:spLocks noGrp="1"/>
          </p:cNvSpPr>
          <p:nvPr>
            <p:ph type="sldNum" sz="quarter" idx="12"/>
          </p:nvPr>
        </p:nvSpPr>
        <p:spPr/>
        <p:txBody>
          <a:bodyPr/>
          <a:lstStyle/>
          <a:p>
            <a:fld id="{E07EDFC8-FA48-4A00-963F-28A8CFE93172}" type="slidenum">
              <a:rPr lang="sv-SE" smtClean="0"/>
              <a:t>8</a:t>
            </a:fld>
            <a:endParaRPr lang="sv-SE"/>
          </a:p>
        </p:txBody>
      </p:sp>
      <p:sp>
        <p:nvSpPr>
          <p:cNvPr id="10" name="textruta 9">
            <a:extLst>
              <a:ext uri="{FF2B5EF4-FFF2-40B4-BE49-F238E27FC236}">
                <a16:creationId xmlns:a16="http://schemas.microsoft.com/office/drawing/2014/main" id="{2CB0C11C-2175-4199-93DE-B53E080C7925}"/>
              </a:ext>
            </a:extLst>
          </p:cNvPr>
          <p:cNvSpPr txBox="1"/>
          <p:nvPr/>
        </p:nvSpPr>
        <p:spPr>
          <a:xfrm>
            <a:off x="583988" y="1263477"/>
            <a:ext cx="11608012" cy="5509200"/>
          </a:xfrm>
          <a:prstGeom prst="rect">
            <a:avLst/>
          </a:prstGeom>
          <a:noFill/>
        </p:spPr>
        <p:txBody>
          <a:bodyPr wrap="square">
            <a:spAutoFit/>
          </a:bodyPr>
          <a:lstStyle/>
          <a:p>
            <a:endParaRPr lang="sv-SE" dirty="0"/>
          </a:p>
          <a:p>
            <a:r>
              <a:rPr lang="sv-SE" sz="4400" dirty="0">
                <a:latin typeface="+mj-lt"/>
              </a:rPr>
              <a:t>Budget Interreg Sverige-Norge programmet</a:t>
            </a:r>
          </a:p>
          <a:p>
            <a:r>
              <a:rPr lang="sv-SE" sz="4400" dirty="0">
                <a:latin typeface="+mj-lt"/>
              </a:rPr>
              <a:t> 2021-2027</a:t>
            </a:r>
          </a:p>
          <a:p>
            <a:endParaRPr lang="sv-SE" sz="1200" dirty="0">
              <a:latin typeface="+mj-lt"/>
            </a:endParaRPr>
          </a:p>
          <a:p>
            <a:r>
              <a:rPr lang="sv-SE" sz="2400" dirty="0"/>
              <a:t>Målet är att genomföra projekt för totalt ca 104 millioner EUR i hela programgeografin</a:t>
            </a:r>
          </a:p>
          <a:p>
            <a:endParaRPr lang="sv-SE" sz="2400" b="1" dirty="0"/>
          </a:p>
          <a:p>
            <a:r>
              <a:rPr lang="sv-SE" sz="2400" dirty="0"/>
              <a:t>EU: 47 millioner EUR </a:t>
            </a:r>
          </a:p>
          <a:p>
            <a:r>
              <a:rPr lang="sv-SE" sz="2400" dirty="0"/>
              <a:t>Norge: 16 millioner EUR</a:t>
            </a:r>
          </a:p>
          <a:p>
            <a:endParaRPr lang="sv-SE" sz="2400" dirty="0"/>
          </a:p>
          <a:p>
            <a:endParaRPr lang="sv-SE" sz="2400" dirty="0"/>
          </a:p>
          <a:p>
            <a:endParaRPr lang="sv-SE" sz="2400" dirty="0"/>
          </a:p>
          <a:p>
            <a:endParaRPr lang="sv-SE" sz="2400" dirty="0"/>
          </a:p>
          <a:p>
            <a:endParaRPr lang="sv-SE" sz="2400" dirty="0"/>
          </a:p>
          <a:p>
            <a:endParaRPr lang="sv-SE" dirty="0"/>
          </a:p>
        </p:txBody>
      </p:sp>
    </p:spTree>
    <p:extLst>
      <p:ext uri="{BB962C8B-B14F-4D97-AF65-F5344CB8AC3E}">
        <p14:creationId xmlns:p14="http://schemas.microsoft.com/office/powerpoint/2010/main" val="369543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CB46475B-EF9E-4C0D-88FD-1C0A293A3DB7}"/>
              </a:ext>
            </a:extLst>
          </p:cNvPr>
          <p:cNvSpPr>
            <a:spLocks noGrp="1"/>
          </p:cNvSpPr>
          <p:nvPr>
            <p:ph type="sldNum" sz="quarter" idx="12"/>
          </p:nvPr>
        </p:nvSpPr>
        <p:spPr/>
        <p:txBody>
          <a:bodyPr/>
          <a:lstStyle/>
          <a:p>
            <a:fld id="{E07EDFC8-FA48-4A00-963F-28A8CFE93172}" type="slidenum">
              <a:rPr lang="sv-SE" smtClean="0"/>
              <a:t>9</a:t>
            </a:fld>
            <a:endParaRPr lang="sv-SE"/>
          </a:p>
        </p:txBody>
      </p:sp>
      <p:pic>
        <p:nvPicPr>
          <p:cNvPr id="4" name="Bildobjekt 3">
            <a:extLst>
              <a:ext uri="{FF2B5EF4-FFF2-40B4-BE49-F238E27FC236}">
                <a16:creationId xmlns:a16="http://schemas.microsoft.com/office/drawing/2014/main" id="{27DEED82-C503-4597-9E79-CE81CFF6C682}"/>
              </a:ext>
            </a:extLst>
          </p:cNvPr>
          <p:cNvPicPr>
            <a:picLocks noChangeAspect="1"/>
          </p:cNvPicPr>
          <p:nvPr/>
        </p:nvPicPr>
        <p:blipFill>
          <a:blip r:embed="rId2"/>
          <a:stretch>
            <a:fillRect/>
          </a:stretch>
        </p:blipFill>
        <p:spPr>
          <a:xfrm>
            <a:off x="310426" y="1120878"/>
            <a:ext cx="11571148" cy="4882737"/>
          </a:xfrm>
          <a:prstGeom prst="rect">
            <a:avLst/>
          </a:prstGeom>
        </p:spPr>
      </p:pic>
    </p:spTree>
    <p:extLst>
      <p:ext uri="{BB962C8B-B14F-4D97-AF65-F5344CB8AC3E}">
        <p14:creationId xmlns:p14="http://schemas.microsoft.com/office/powerpoint/2010/main" val="138297536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mall Kickoff.potx" id="{B114662B-DD4A-4C4F-9427-89CD04394A74}" vid="{5972163C-30B2-48EF-B117-96AFAE4039F2}"/>
    </a:ext>
  </a:ext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CD23847501AD74FAD90959C5C60969F" ma:contentTypeVersion="16" ma:contentTypeDescription="Skapa ett nytt dokument." ma:contentTypeScope="" ma:versionID="1dde5ebbcd0f81599757bc5f747ec4e1">
  <xsd:schema xmlns:xsd="http://www.w3.org/2001/XMLSchema" xmlns:xs="http://www.w3.org/2001/XMLSchema" xmlns:p="http://schemas.microsoft.com/office/2006/metadata/properties" xmlns:ns2="ebccde7f-0da5-4d8e-ae18-2b13862caf0f" xmlns:ns3="189f8113-33fc-4f08-ac4c-aa95d08c1781" targetNamespace="http://schemas.microsoft.com/office/2006/metadata/properties" ma:root="true" ma:fieldsID="50b64a4921d73791809c91068a955736" ns2:_="" ns3:_="">
    <xsd:import namespace="ebccde7f-0da5-4d8e-ae18-2b13862caf0f"/>
    <xsd:import namespace="189f8113-33fc-4f08-ac4c-aa95d08c178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ccde7f-0da5-4d8e-ae18-2b13862caf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Bildmarkeringar" ma:readOnly="false" ma:fieldId="{5cf76f15-5ced-4ddc-b409-7134ff3c332f}" ma:taxonomyMulti="true" ma:sspId="5266c946-7c34-4fe5-b12c-547d0acdd36b"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89f8113-33fc-4f08-ac4c-aa95d08c1781" elementFormDefault="qualified">
    <xsd:import namespace="http://schemas.microsoft.com/office/2006/documentManagement/types"/>
    <xsd:import namespace="http://schemas.microsoft.com/office/infopath/2007/PartnerControls"/>
    <xsd:element name="SharedWithUsers" ma:index="17"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at med information" ma:internalName="SharedWithDetails" ma:readOnly="true">
      <xsd:simpleType>
        <xsd:restriction base="dms:Note">
          <xsd:maxLength value="255"/>
        </xsd:restriction>
      </xsd:simpleType>
    </xsd:element>
    <xsd:element name="TaxCatchAll" ma:index="21" nillable="true" ma:displayName="Taxonomy Catch All Column" ma:hidden="true" ma:list="{5c75410c-76f9-4f14-be54-c724f4087d09}" ma:internalName="TaxCatchAll" ma:showField="CatchAllData" ma:web="189f8113-33fc-4f08-ac4c-aa95d08c17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89f8113-33fc-4f08-ac4c-aa95d08c1781" xsi:nil="true"/>
    <lcf76f155ced4ddcb4097134ff3c332f xmlns="ebccde7f-0da5-4d8e-ae18-2b13862caf0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F18937-FF12-4922-AF60-A90750169D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ccde7f-0da5-4d8e-ae18-2b13862caf0f"/>
    <ds:schemaRef ds:uri="189f8113-33fc-4f08-ac4c-aa95d08c17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22D695-B396-48D7-A3DF-ED8399CAA77F}">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8c425a6c-3b03-402a-9d03-5065256a2ee4"/>
    <ds:schemaRef ds:uri="http://schemas.microsoft.com/office/infopath/2007/PartnerControls"/>
    <ds:schemaRef ds:uri="http://www.w3.org/XML/1998/namespace"/>
    <ds:schemaRef ds:uri="189f8113-33fc-4f08-ac4c-aa95d08c1781"/>
    <ds:schemaRef ds:uri="ebccde7f-0da5-4d8e-ae18-2b13862caf0f"/>
  </ds:schemaRefs>
</ds:datastoreItem>
</file>

<file path=customXml/itemProps3.xml><?xml version="1.0" encoding="utf-8"?>
<ds:datastoreItem xmlns:ds="http://schemas.openxmlformats.org/officeDocument/2006/customXml" ds:itemID="{39B52FE5-069B-4E4E-A20C-80D17E6B08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PowerPoint-mall Kickoff</Template>
  <TotalTime>4775</TotalTime>
  <Words>1942</Words>
  <Application>Microsoft Office PowerPoint</Application>
  <PresentationFormat>Bredbild</PresentationFormat>
  <Paragraphs>305</Paragraphs>
  <Slides>21</Slides>
  <Notes>17</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21</vt:i4>
      </vt:variant>
    </vt:vector>
  </HeadingPairs>
  <TitlesOfParts>
    <vt:vector size="29" baseType="lpstr">
      <vt:lpstr>Arial</vt:lpstr>
      <vt:lpstr>Calibri</vt:lpstr>
      <vt:lpstr>Calibri Light</vt:lpstr>
      <vt:lpstr>open-sans-v20-latin</vt:lpstr>
      <vt:lpstr>Roboto</vt:lpstr>
      <vt:lpstr>Segoe UI</vt:lpstr>
      <vt:lpstr>Office-tema</vt:lpstr>
      <vt:lpstr>1_Office-tema</vt:lpstr>
      <vt:lpstr>Interreg Sverige-Norge 2021-2027</vt:lpstr>
      <vt:lpstr>1+1=3</vt:lpstr>
      <vt:lpstr> Varför jobbar ni tillsammans? Vad tillför ni det andra landet? Varför går det inte att genomföra i bara ett land? Att bara ha liknande problem eller att man har jobbat tillsammans tidigare är inte tillräckligt.</vt:lpstr>
      <vt:lpstr>PowerPoint-presentation</vt:lpstr>
      <vt:lpstr>Projekttyper</vt:lpstr>
      <vt:lpstr>PowerPoint-presentation</vt:lpstr>
      <vt:lpstr>Ansökan</vt:lpstr>
      <vt:lpstr>PowerPoint-presentation</vt:lpstr>
      <vt:lpstr>PowerPoint-presentation</vt:lpstr>
      <vt:lpstr>PowerPoint-presentation</vt:lpstr>
      <vt:lpstr>PowerPoint-presentation</vt:lpstr>
      <vt:lpstr>PowerPoint-presentation</vt:lpstr>
      <vt:lpstr> </vt:lpstr>
      <vt:lpstr>PowerPoint-presentation</vt:lpstr>
      <vt:lpstr>PowerPoint-presentation</vt:lpstr>
      <vt:lpstr>PowerPoint-presentation</vt:lpstr>
      <vt:lpstr>En sterkere grensregion med økt samarbeidskapasitet</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Westerlund Annica</dc:creator>
  <cp:lastModifiedBy>Lena Henriksson</cp:lastModifiedBy>
  <cp:revision>247</cp:revision>
  <dcterms:created xsi:type="dcterms:W3CDTF">2022-04-05T14:38:06Z</dcterms:created>
  <dcterms:modified xsi:type="dcterms:W3CDTF">2023-03-27T09:15:41Z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0x010100DCD23847501AD74FAD90959C5C60969F</vt:lpwstr>
  </property>
</Properties>
</file>