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8"/>
  </p:notesMasterIdLst>
  <p:sldIdLst>
    <p:sldId id="256" r:id="rId5"/>
    <p:sldId id="314" r:id="rId6"/>
    <p:sldId id="324" r:id="rId7"/>
    <p:sldId id="328" r:id="rId8"/>
    <p:sldId id="326" r:id="rId9"/>
    <p:sldId id="327" r:id="rId10"/>
    <p:sldId id="330" r:id="rId11"/>
    <p:sldId id="286" r:id="rId12"/>
    <p:sldId id="287" r:id="rId13"/>
    <p:sldId id="321" r:id="rId14"/>
    <p:sldId id="289" r:id="rId15"/>
    <p:sldId id="294" r:id="rId16"/>
    <p:sldId id="296"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E6A036-E49F-4C13-886F-070A592F75BB}" v="31" dt="2023-03-27T06:47:30.088"/>
    <p1510:client id="{B0492F30-071F-49CF-9F45-3B0317D8CE78}" v="2" dt="2023-03-27T10:47:18.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85" autoAdjust="0"/>
    <p:restoredTop sz="95380" autoAdjust="0"/>
  </p:normalViewPr>
  <p:slideViewPr>
    <p:cSldViewPr snapToGrid="0">
      <p:cViewPr varScale="1">
        <p:scale>
          <a:sx n="109" d="100"/>
          <a:sy n="109" d="100"/>
        </p:scale>
        <p:origin x="118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EF63F3-5063-4DC0-B287-8FBE7EE5E6B5}" type="datetimeFigureOut">
              <a:rPr lang="sv-SE" smtClean="0"/>
              <a:t>2023-03-27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541044-8D4B-41E9-92E6-54969C93D03D}" type="slidenum">
              <a:rPr lang="sv-SE" smtClean="0"/>
              <a:t>‹#›</a:t>
            </a:fld>
            <a:endParaRPr lang="sv-SE"/>
          </a:p>
        </p:txBody>
      </p:sp>
    </p:spTree>
    <p:extLst>
      <p:ext uri="{BB962C8B-B14F-4D97-AF65-F5344CB8AC3E}">
        <p14:creationId xmlns:p14="http://schemas.microsoft.com/office/powerpoint/2010/main" val="2954825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dirty="0">
                <a:solidFill>
                  <a:srgbClr val="000000"/>
                </a:solidFill>
                <a:effectLst/>
                <a:latin typeface="Times New Roman" panose="02020603050405020304" pitchFamily="18" charset="0"/>
              </a:rPr>
              <a:t>Leader Grogrund skall vara katalysatorn för landsbygdsutveckling, ge näring så att goda idéer och initiativ kan växa sig starka och bärkraftiga. Det innebär en positiv syn på nytänkare och en tro på landsbygders egen förmåga att hitta vägen till hållbar utveckling utifrån sina förutsättningar.</a:t>
            </a:r>
            <a:r>
              <a:rPr lang="sv-SE" sz="1200" b="0" i="0" dirty="0">
                <a:solidFill>
                  <a:srgbClr val="000000"/>
                </a:solidFill>
                <a:effectLst/>
                <a:latin typeface="WordVisiCarriageReturn_MSFontService"/>
              </a:rPr>
              <a:t> </a:t>
            </a:r>
            <a:br>
              <a:rPr lang="sv-SE" sz="1200" b="0" i="0" dirty="0">
                <a:solidFill>
                  <a:srgbClr val="000000"/>
                </a:solidFill>
                <a:effectLst/>
                <a:latin typeface="WordVisiCarriageReturn_MSFontService"/>
              </a:rPr>
            </a:br>
            <a:r>
              <a:rPr lang="sv-SE" sz="1200" b="0" i="0" dirty="0">
                <a:solidFill>
                  <a:srgbClr val="000000"/>
                </a:solidFill>
                <a:effectLst/>
                <a:latin typeface="Times New Roman" panose="02020603050405020304" pitchFamily="18" charset="0"/>
              </a:rPr>
              <a:t>Framtiden är redan här, den är dynamisk och full av möjligheter för ett enkelt, roligt och hållbart landsbygdsliv, oavsett vem du är och hur du väljer att leva.</a:t>
            </a:r>
            <a:endParaRPr lang="sv-SE" dirty="0"/>
          </a:p>
        </p:txBody>
      </p:sp>
      <p:sp>
        <p:nvSpPr>
          <p:cNvPr id="4" name="Platshållare för bildnummer 3"/>
          <p:cNvSpPr>
            <a:spLocks noGrp="1"/>
          </p:cNvSpPr>
          <p:nvPr>
            <p:ph type="sldNum" sz="quarter" idx="5"/>
          </p:nvPr>
        </p:nvSpPr>
        <p:spPr/>
        <p:txBody>
          <a:bodyPr/>
          <a:lstStyle/>
          <a:p>
            <a:fld id="{35541044-8D4B-41E9-92E6-54969C93D03D}" type="slidenum">
              <a:rPr lang="sv-SE" smtClean="0"/>
              <a:t>8</a:t>
            </a:fld>
            <a:endParaRPr lang="sv-SE"/>
          </a:p>
        </p:txBody>
      </p:sp>
    </p:spTree>
    <p:extLst>
      <p:ext uri="{BB962C8B-B14F-4D97-AF65-F5344CB8AC3E}">
        <p14:creationId xmlns:p14="http://schemas.microsoft.com/office/powerpoint/2010/main" val="772684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dirty="0">
                <a:solidFill>
                  <a:schemeClr val="bg1"/>
                </a:solidFill>
                <a:latin typeface="Roboto Serif"/>
                <a:ea typeface="Times New Roman" panose="02020603050405020304" pitchFamily="18" charset="0"/>
              </a:rPr>
              <a:t>Förutsättningar, behov och samband har stor variation inom Grogrunds område. Målet är därför brett för att kunna ge landsbygder stöd för att utvecklas på ett hållbart sätt efter sina egna förutsättningar och förhållanden.</a:t>
            </a:r>
          </a:p>
          <a:p>
            <a:pPr algn="l"/>
            <a:br>
              <a:rPr lang="sv-SE" sz="1200" dirty="0">
                <a:solidFill>
                  <a:schemeClr val="bg1"/>
                </a:solidFill>
                <a:latin typeface="Roboto Serif"/>
                <a:ea typeface="Times New Roman" panose="02020603050405020304" pitchFamily="18" charset="0"/>
              </a:rPr>
            </a:br>
            <a:r>
              <a:rPr lang="sv-SE" sz="1200" dirty="0">
                <a:solidFill>
                  <a:schemeClr val="bg1"/>
                </a:solidFill>
                <a:latin typeface="Roboto Serif"/>
                <a:ea typeface="Times New Roman" panose="02020603050405020304" pitchFamily="18" charset="0"/>
              </a:rPr>
              <a:t>Landsbygders attraktivitet stärks bland annat genom:</a:t>
            </a:r>
          </a:p>
          <a:p>
            <a:pPr algn="l"/>
            <a:br>
              <a:rPr lang="sv-SE" sz="1200" dirty="0">
                <a:solidFill>
                  <a:schemeClr val="bg1"/>
                </a:solidFill>
                <a:latin typeface="Roboto Serif"/>
                <a:ea typeface="Times New Roman" panose="02020603050405020304" pitchFamily="18" charset="0"/>
              </a:rPr>
            </a:br>
            <a:r>
              <a:rPr lang="sv-SE" sz="1200" dirty="0">
                <a:solidFill>
                  <a:schemeClr val="bg1"/>
                </a:solidFill>
                <a:latin typeface="Roboto Serif"/>
                <a:ea typeface="Times New Roman" panose="02020603050405020304" pitchFamily="18" charset="0"/>
              </a:rPr>
              <a:t>- Ökad tillgång till infrastruktur, boende och service. Stärkt entreprenörskap. När vardagen fungerar väl för företag och boende ger det ökade förutsättningar för utveckling, vilket därmed kan generera arbetstillfällen, inflyttning och fler besökare.</a:t>
            </a:r>
          </a:p>
          <a:p>
            <a:pPr algn="l"/>
            <a:br>
              <a:rPr lang="sv-SE" sz="1200" dirty="0">
                <a:solidFill>
                  <a:schemeClr val="bg1"/>
                </a:solidFill>
                <a:latin typeface="Roboto Serif"/>
                <a:ea typeface="Times New Roman" panose="02020603050405020304" pitchFamily="18" charset="0"/>
              </a:rPr>
            </a:br>
            <a:r>
              <a:rPr lang="sv-SE" sz="1200" dirty="0">
                <a:solidFill>
                  <a:schemeClr val="bg1"/>
                </a:solidFill>
                <a:latin typeface="Roboto Serif"/>
                <a:ea typeface="Times New Roman" panose="02020603050405020304" pitchFamily="18" charset="0"/>
              </a:rPr>
              <a:t>- Ökad tillgång till kultur och fritid. Utvecklande av platsers egna värden. Det bidrar till stärkt samhörighet och identitet, lockar inflyttare och besökare, och kan skapa nya affärsmöjligheter.</a:t>
            </a:r>
            <a:endParaRPr lang="sv-SE" sz="2400" dirty="0">
              <a:solidFill>
                <a:schemeClr val="bg1"/>
              </a:solidFill>
              <a:latin typeface="Roboto Serif"/>
            </a:endParaRPr>
          </a:p>
          <a:p>
            <a:endParaRPr lang="sv-SE" dirty="0"/>
          </a:p>
        </p:txBody>
      </p:sp>
      <p:sp>
        <p:nvSpPr>
          <p:cNvPr id="4" name="Platshållare för bildnummer 3"/>
          <p:cNvSpPr>
            <a:spLocks noGrp="1"/>
          </p:cNvSpPr>
          <p:nvPr>
            <p:ph type="sldNum" sz="quarter" idx="5"/>
          </p:nvPr>
        </p:nvSpPr>
        <p:spPr/>
        <p:txBody>
          <a:bodyPr/>
          <a:lstStyle/>
          <a:p>
            <a:fld id="{35541044-8D4B-41E9-92E6-54969C93D03D}" type="slidenum">
              <a:rPr lang="sv-SE" smtClean="0"/>
              <a:t>9</a:t>
            </a:fld>
            <a:endParaRPr lang="sv-SE"/>
          </a:p>
        </p:txBody>
      </p:sp>
    </p:spTree>
    <p:extLst>
      <p:ext uri="{BB962C8B-B14F-4D97-AF65-F5344CB8AC3E}">
        <p14:creationId xmlns:p14="http://schemas.microsoft.com/office/powerpoint/2010/main" val="4159172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dirty="0">
                <a:solidFill>
                  <a:schemeClr val="bg1"/>
                </a:solidFill>
                <a:effectLst/>
                <a:latin typeface="Roboto Serif"/>
                <a:ea typeface="Times New Roman" panose="02020603050405020304" pitchFamily="18" charset="0"/>
              </a:rPr>
              <a:t>Det finns gott om idéer för utveckling.  För att ta idéer och tankar vidare behövs ökade resurser framförallt i form av kompetens, tid och finansiering.  </a:t>
            </a:r>
          </a:p>
          <a:p>
            <a:pPr algn="l"/>
            <a:br>
              <a:rPr lang="sv-SE" sz="1200" dirty="0">
                <a:solidFill>
                  <a:schemeClr val="bg1"/>
                </a:solidFill>
                <a:effectLst/>
                <a:latin typeface="Roboto Serif"/>
                <a:ea typeface="Times New Roman" panose="02020603050405020304" pitchFamily="18" charset="0"/>
              </a:rPr>
            </a:br>
            <a:r>
              <a:rPr lang="sv-SE" sz="1200" dirty="0">
                <a:solidFill>
                  <a:schemeClr val="bg1"/>
                </a:solidFill>
                <a:effectLst/>
                <a:latin typeface="Roboto Serif"/>
                <a:ea typeface="Times New Roman" panose="02020603050405020304" pitchFamily="18" charset="0"/>
              </a:rPr>
              <a:t>Den ideella sektorn är stark i Leader Grogrunds område och föreningarna har ofta ett viktigt samhällsengagemang på den lokala nivån. Här finns även ett ökande antal löst sammansatta nätverk utan stadgar och medlemslistor, organiserade kring lokala och regionala frågor.</a:t>
            </a:r>
          </a:p>
          <a:p>
            <a:pPr algn="l"/>
            <a:r>
              <a:rPr lang="sv-SE" sz="1200" dirty="0">
                <a:solidFill>
                  <a:schemeClr val="bg1"/>
                </a:solidFill>
                <a:effectLst/>
                <a:latin typeface="Roboto Serif"/>
                <a:ea typeface="Times New Roman" panose="02020603050405020304" pitchFamily="18" charset="0"/>
              </a:rPr>
              <a:t>Föreningar och ideell verksamhet är bärare av värdegrund och kan ha stor betydelse för hur hållbara normer och attityder utvecklas. </a:t>
            </a:r>
          </a:p>
          <a:p>
            <a:pPr algn="l"/>
            <a:r>
              <a:rPr lang="sv-SE" sz="1200" dirty="0">
                <a:solidFill>
                  <a:schemeClr val="bg1"/>
                </a:solidFill>
                <a:effectLst/>
                <a:latin typeface="Roboto Serif"/>
                <a:ea typeface="Times New Roman" panose="02020603050405020304" pitchFamily="18" charset="0"/>
              </a:rPr>
              <a:t>Målet skall stärka ideellt engagemang och få flera idéer att gå från tanke till utveckling och därigenom även bidra till fler intäktsmöjligheter.</a:t>
            </a:r>
            <a:endParaRPr lang="sv-SE" dirty="0">
              <a:solidFill>
                <a:schemeClr val="bg1"/>
              </a:solidFill>
              <a:latin typeface="Roboto Serif"/>
            </a:endParaRPr>
          </a:p>
          <a:p>
            <a:endParaRPr lang="sv-SE" dirty="0"/>
          </a:p>
        </p:txBody>
      </p:sp>
      <p:sp>
        <p:nvSpPr>
          <p:cNvPr id="4" name="Platshållare för bildnummer 3"/>
          <p:cNvSpPr>
            <a:spLocks noGrp="1"/>
          </p:cNvSpPr>
          <p:nvPr>
            <p:ph type="sldNum" sz="quarter" idx="5"/>
          </p:nvPr>
        </p:nvSpPr>
        <p:spPr/>
        <p:txBody>
          <a:bodyPr/>
          <a:lstStyle/>
          <a:p>
            <a:fld id="{35541044-8D4B-41E9-92E6-54969C93D03D}" type="slidenum">
              <a:rPr lang="sv-SE" smtClean="0"/>
              <a:t>10</a:t>
            </a:fld>
            <a:endParaRPr lang="sv-SE"/>
          </a:p>
        </p:txBody>
      </p:sp>
    </p:spTree>
    <p:extLst>
      <p:ext uri="{BB962C8B-B14F-4D97-AF65-F5344CB8AC3E}">
        <p14:creationId xmlns:p14="http://schemas.microsoft.com/office/powerpoint/2010/main" val="1725737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ffectLst/>
                <a:latin typeface="Times New Roman" panose="02020603050405020304" pitchFamily="18" charset="0"/>
                <a:ea typeface="Times New Roman" panose="02020603050405020304" pitchFamily="18" charset="0"/>
              </a:rPr>
              <a:t>Mobilisering och nya funktioner</a:t>
            </a:r>
            <a:br>
              <a:rPr lang="sv-SE" sz="1200" b="1" dirty="0">
                <a:effectLst/>
                <a:latin typeface="Times New Roman" panose="02020603050405020304" pitchFamily="18" charset="0"/>
                <a:ea typeface="Times New Roman" panose="02020603050405020304" pitchFamily="18" charset="0"/>
              </a:rPr>
            </a:br>
            <a:r>
              <a:rPr lang="sv-SE" sz="1200" dirty="0">
                <a:effectLst/>
                <a:latin typeface="Times New Roman" panose="02020603050405020304" pitchFamily="18" charset="0"/>
                <a:ea typeface="Times New Roman" panose="02020603050405020304" pitchFamily="18" charset="0"/>
              </a:rPr>
              <a:t>Infrastruktur och framförallt bredband med hög hastighet är en viktig förutsättning för att företag, föreningar och enskilda skall kunna bo, verka och utvecklas på landsbygd. Genom att stötta mobilisering kan landsbygder exempelvis bidra till utbyggnaden av bredbandsnätet, men även ökad tillgång till boenden och fler boendealternativ. Nya funktioner kan exempelvis vara utveckling av nya servicelösningar, digitala verktyg, insatser för klimatanpassning eller förstudier för lokal produktion av förnybar energi.</a:t>
            </a:r>
            <a:endParaRPr lang="sv-SE" sz="1200" b="1"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ffectLst/>
                <a:latin typeface="Times New Roman" panose="02020603050405020304" pitchFamily="18" charset="0"/>
                <a:ea typeface="Times New Roman" panose="02020603050405020304" pitchFamily="18" charset="0"/>
              </a:rPr>
              <a:t>Utveckla den lokala resursen</a:t>
            </a:r>
            <a:br>
              <a:rPr lang="sv-SE" sz="1200" dirty="0">
                <a:effectLst/>
                <a:latin typeface="Times New Roman" panose="02020603050405020304" pitchFamily="18" charset="0"/>
                <a:ea typeface="Times New Roman" panose="02020603050405020304" pitchFamily="18" charset="0"/>
              </a:rPr>
            </a:br>
            <a:r>
              <a:rPr lang="sv-SE" sz="1200" dirty="0">
                <a:effectLst/>
                <a:latin typeface="Times New Roman" panose="02020603050405020304" pitchFamily="18" charset="0"/>
                <a:ea typeface="Times New Roman" panose="02020603050405020304" pitchFamily="18" charset="0"/>
              </a:rPr>
              <a:t>En lokal resurs kan vara kulturvärden, naturvärden, historia, platser, verksamheter, och platsbundna resurser. Inom detta insatsområde ryms exempelvis utveckling av leder, fritidsaktiviteter, kulturevent och möteslokaler, lokala lösningar för självförsörjning eller förädling av livsmedel. Att utveckla lokala resurser bidrar till ökad samhörighet och att landsbygder stärker sin attraktivitet och identitet. Det kan också bidra till nya besöksmål, nya intäktsmöjligheter och företagsutveckling och därmed till en stärkt lokal ekonomi. </a:t>
            </a:r>
            <a:endParaRPr lang="sv-SE" sz="1200" b="1"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ffectLst/>
                <a:latin typeface="Times New Roman" panose="02020603050405020304" pitchFamily="18" charset="0"/>
                <a:ea typeface="Times New Roman" panose="02020603050405020304" pitchFamily="18" charset="0"/>
              </a:rPr>
              <a:t>Utveckla </a:t>
            </a:r>
            <a:r>
              <a:rPr lang="sv-SE" sz="1200" b="1" dirty="0" err="1">
                <a:effectLst/>
                <a:latin typeface="Times New Roman" panose="02020603050405020304" pitchFamily="18" charset="0"/>
                <a:ea typeface="Times New Roman" panose="02020603050405020304" pitchFamily="18" charset="0"/>
              </a:rPr>
              <a:t>idebärare</a:t>
            </a:r>
            <a:r>
              <a:rPr lang="sv-SE" sz="1200" b="1" dirty="0">
                <a:effectLst/>
                <a:latin typeface="Times New Roman" panose="02020603050405020304" pitchFamily="18" charset="0"/>
                <a:ea typeface="Times New Roman" panose="02020603050405020304" pitchFamily="18" charset="0"/>
              </a:rPr>
              <a:t> och </a:t>
            </a:r>
            <a:r>
              <a:rPr lang="sv-SE" sz="1200" b="1" dirty="0" err="1">
                <a:effectLst/>
                <a:latin typeface="Times New Roman" panose="02020603050405020304" pitchFamily="18" charset="0"/>
                <a:ea typeface="Times New Roman" panose="02020603050405020304" pitchFamily="18" charset="0"/>
              </a:rPr>
              <a:t>ideer</a:t>
            </a:r>
            <a:br>
              <a:rPr lang="sv-SE" sz="1200" dirty="0">
                <a:effectLst/>
                <a:latin typeface="Times New Roman" panose="02020603050405020304" pitchFamily="18" charset="0"/>
                <a:ea typeface="Times New Roman" panose="02020603050405020304" pitchFamily="18" charset="0"/>
              </a:rPr>
            </a:br>
            <a:r>
              <a:rPr lang="sv-SE" sz="1200" dirty="0">
                <a:effectLst/>
                <a:latin typeface="Times New Roman" panose="02020603050405020304" pitchFamily="18" charset="0"/>
                <a:ea typeface="Times New Roman" panose="02020603050405020304" pitchFamily="18" charset="0"/>
              </a:rPr>
              <a:t>Inom detta insatsområde ryms olika sorters stöd i form av exempelvis kompetensutveckling och föreningsinkubatorer som kan bidra till sektors utveckling. Inom insatsområdet ryms även stöd till att arbeta med värdegrund, attityder och att våga ifrågasätta normer.  Ungas engagemang och idéer är viktiga att ta vara på, i insatsområdet ges därför särskilt utrymme för stöd till ungas delaktighet i genomförandet av strategin.</a:t>
            </a:r>
            <a:endParaRPr lang="sv-SE" sz="1200" dirty="0"/>
          </a:p>
          <a:p>
            <a:endParaRPr lang="sv-SE" dirty="0"/>
          </a:p>
        </p:txBody>
      </p:sp>
      <p:sp>
        <p:nvSpPr>
          <p:cNvPr id="4" name="Platshållare för bildnummer 3"/>
          <p:cNvSpPr>
            <a:spLocks noGrp="1"/>
          </p:cNvSpPr>
          <p:nvPr>
            <p:ph type="sldNum" sz="quarter" idx="5"/>
          </p:nvPr>
        </p:nvSpPr>
        <p:spPr/>
        <p:txBody>
          <a:bodyPr/>
          <a:lstStyle/>
          <a:p>
            <a:fld id="{35541044-8D4B-41E9-92E6-54969C93D03D}" type="slidenum">
              <a:rPr lang="sv-SE" smtClean="0"/>
              <a:t>11</a:t>
            </a:fld>
            <a:endParaRPr lang="sv-SE"/>
          </a:p>
        </p:txBody>
      </p:sp>
    </p:spTree>
    <p:extLst>
      <p:ext uri="{BB962C8B-B14F-4D97-AF65-F5344CB8AC3E}">
        <p14:creationId xmlns:p14="http://schemas.microsoft.com/office/powerpoint/2010/main" val="192271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2672A4-1C13-FEB4-9107-EC10F6629AC3}"/>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305A127E-1564-F243-0537-AEDE1C1775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DC20794-CD99-DC5C-056E-085FE73B1323}"/>
              </a:ext>
            </a:extLst>
          </p:cNvPr>
          <p:cNvSpPr>
            <a:spLocks noGrp="1"/>
          </p:cNvSpPr>
          <p:nvPr>
            <p:ph type="dt" sz="half" idx="10"/>
          </p:nvPr>
        </p:nvSpPr>
        <p:spPr/>
        <p:txBody>
          <a:bodyPr/>
          <a:lstStyle/>
          <a:p>
            <a:fld id="{CE4ACC3C-254C-4557-9FFF-E9181DBA96FA}" type="datetime1">
              <a:rPr lang="sv-SE" smtClean="0"/>
              <a:t>2023-03-27</a:t>
            </a:fld>
            <a:endParaRPr lang="sv-SE"/>
          </a:p>
        </p:txBody>
      </p:sp>
      <p:sp>
        <p:nvSpPr>
          <p:cNvPr id="5" name="Platshållare för sidfot 4">
            <a:extLst>
              <a:ext uri="{FF2B5EF4-FFF2-40B4-BE49-F238E27FC236}">
                <a16:creationId xmlns:a16="http://schemas.microsoft.com/office/drawing/2014/main" id="{E72A4233-338D-5F8B-39F5-6AF74F18F05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8C8B9A9-DC51-2589-DEB7-13355D94E448}"/>
              </a:ext>
            </a:extLst>
          </p:cNvPr>
          <p:cNvSpPr>
            <a:spLocks noGrp="1"/>
          </p:cNvSpPr>
          <p:nvPr>
            <p:ph type="sldNum" sz="quarter" idx="12"/>
          </p:nvPr>
        </p:nvSpPr>
        <p:spPr/>
        <p:txBody>
          <a:bodyPr/>
          <a:lstStyle/>
          <a:p>
            <a:fld id="{1D4BF67E-BCDF-4805-AC58-2F659109A499}" type="slidenum">
              <a:rPr lang="sv-SE" smtClean="0"/>
              <a:t>‹#›</a:t>
            </a:fld>
            <a:endParaRPr lang="sv-SE"/>
          </a:p>
        </p:txBody>
      </p:sp>
    </p:spTree>
    <p:extLst>
      <p:ext uri="{BB962C8B-B14F-4D97-AF65-F5344CB8AC3E}">
        <p14:creationId xmlns:p14="http://schemas.microsoft.com/office/powerpoint/2010/main" val="3335522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BC3611-8BAF-5748-E6A6-8507C84C7696}"/>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CEDEF9A-B694-46B2-1072-3638F6CE7227}"/>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49D76B1-5232-6715-D8FC-FDD710643FBD}"/>
              </a:ext>
            </a:extLst>
          </p:cNvPr>
          <p:cNvSpPr>
            <a:spLocks noGrp="1"/>
          </p:cNvSpPr>
          <p:nvPr>
            <p:ph type="dt" sz="half" idx="10"/>
          </p:nvPr>
        </p:nvSpPr>
        <p:spPr/>
        <p:txBody>
          <a:bodyPr/>
          <a:lstStyle/>
          <a:p>
            <a:fld id="{49E3F817-3E9A-4AB4-91C2-998DA512F517}" type="datetime1">
              <a:rPr lang="sv-SE" smtClean="0"/>
              <a:t>2023-03-27</a:t>
            </a:fld>
            <a:endParaRPr lang="sv-SE"/>
          </a:p>
        </p:txBody>
      </p:sp>
      <p:sp>
        <p:nvSpPr>
          <p:cNvPr id="5" name="Platshållare för sidfot 4">
            <a:extLst>
              <a:ext uri="{FF2B5EF4-FFF2-40B4-BE49-F238E27FC236}">
                <a16:creationId xmlns:a16="http://schemas.microsoft.com/office/drawing/2014/main" id="{B5C85CDE-2C75-1834-924D-0FE4B57604C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A5E883B-02C3-C261-2BDE-BD37CB3C6F76}"/>
              </a:ext>
            </a:extLst>
          </p:cNvPr>
          <p:cNvSpPr>
            <a:spLocks noGrp="1"/>
          </p:cNvSpPr>
          <p:nvPr>
            <p:ph type="sldNum" sz="quarter" idx="12"/>
          </p:nvPr>
        </p:nvSpPr>
        <p:spPr/>
        <p:txBody>
          <a:bodyPr/>
          <a:lstStyle/>
          <a:p>
            <a:fld id="{1D4BF67E-BCDF-4805-AC58-2F659109A499}" type="slidenum">
              <a:rPr lang="sv-SE" smtClean="0"/>
              <a:t>‹#›</a:t>
            </a:fld>
            <a:endParaRPr lang="sv-SE"/>
          </a:p>
        </p:txBody>
      </p:sp>
    </p:spTree>
    <p:extLst>
      <p:ext uri="{BB962C8B-B14F-4D97-AF65-F5344CB8AC3E}">
        <p14:creationId xmlns:p14="http://schemas.microsoft.com/office/powerpoint/2010/main" val="2646671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35085FC0-FF36-45C7-3074-4D736D21FF9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FF469E5F-4F54-E9FB-813B-33769015B34F}"/>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356BC1C-C21E-0D18-E8D4-E8D1FE0D742F}"/>
              </a:ext>
            </a:extLst>
          </p:cNvPr>
          <p:cNvSpPr>
            <a:spLocks noGrp="1"/>
          </p:cNvSpPr>
          <p:nvPr>
            <p:ph type="dt" sz="half" idx="10"/>
          </p:nvPr>
        </p:nvSpPr>
        <p:spPr/>
        <p:txBody>
          <a:bodyPr/>
          <a:lstStyle/>
          <a:p>
            <a:fld id="{77611EC5-9702-461D-94C6-675246AF32D0}" type="datetime1">
              <a:rPr lang="sv-SE" smtClean="0"/>
              <a:t>2023-03-27</a:t>
            </a:fld>
            <a:endParaRPr lang="sv-SE"/>
          </a:p>
        </p:txBody>
      </p:sp>
      <p:sp>
        <p:nvSpPr>
          <p:cNvPr id="5" name="Platshållare för sidfot 4">
            <a:extLst>
              <a:ext uri="{FF2B5EF4-FFF2-40B4-BE49-F238E27FC236}">
                <a16:creationId xmlns:a16="http://schemas.microsoft.com/office/drawing/2014/main" id="{4B29D3A2-25DC-E523-1489-8E741B212A7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D366382-1CF2-70A6-257F-738108E48AA0}"/>
              </a:ext>
            </a:extLst>
          </p:cNvPr>
          <p:cNvSpPr>
            <a:spLocks noGrp="1"/>
          </p:cNvSpPr>
          <p:nvPr>
            <p:ph type="sldNum" sz="quarter" idx="12"/>
          </p:nvPr>
        </p:nvSpPr>
        <p:spPr/>
        <p:txBody>
          <a:bodyPr/>
          <a:lstStyle/>
          <a:p>
            <a:fld id="{1D4BF67E-BCDF-4805-AC58-2F659109A499}" type="slidenum">
              <a:rPr lang="sv-SE" smtClean="0"/>
              <a:t>‹#›</a:t>
            </a:fld>
            <a:endParaRPr lang="sv-SE"/>
          </a:p>
        </p:txBody>
      </p:sp>
    </p:spTree>
    <p:extLst>
      <p:ext uri="{BB962C8B-B14F-4D97-AF65-F5344CB8AC3E}">
        <p14:creationId xmlns:p14="http://schemas.microsoft.com/office/powerpoint/2010/main" val="229228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598808-865D-91FC-6D44-69E3C55789C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1F5B24B-C8F0-D174-911C-AE6A1C9F78F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A9AD25F-1ED0-0250-3F15-997152180A62}"/>
              </a:ext>
            </a:extLst>
          </p:cNvPr>
          <p:cNvSpPr>
            <a:spLocks noGrp="1"/>
          </p:cNvSpPr>
          <p:nvPr>
            <p:ph type="dt" sz="half" idx="10"/>
          </p:nvPr>
        </p:nvSpPr>
        <p:spPr/>
        <p:txBody>
          <a:bodyPr/>
          <a:lstStyle/>
          <a:p>
            <a:fld id="{8D26C970-1A80-431A-BB20-EB73BB4FD402}" type="datetime1">
              <a:rPr lang="sv-SE" smtClean="0"/>
              <a:t>2023-03-27</a:t>
            </a:fld>
            <a:endParaRPr lang="sv-SE"/>
          </a:p>
        </p:txBody>
      </p:sp>
      <p:sp>
        <p:nvSpPr>
          <p:cNvPr id="5" name="Platshållare för sidfot 4">
            <a:extLst>
              <a:ext uri="{FF2B5EF4-FFF2-40B4-BE49-F238E27FC236}">
                <a16:creationId xmlns:a16="http://schemas.microsoft.com/office/drawing/2014/main" id="{CF9F2441-1BBD-032C-90E1-FBEA346D862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357BCB5-C9F5-C24F-36CF-053989D46FC9}"/>
              </a:ext>
            </a:extLst>
          </p:cNvPr>
          <p:cNvSpPr>
            <a:spLocks noGrp="1"/>
          </p:cNvSpPr>
          <p:nvPr>
            <p:ph type="sldNum" sz="quarter" idx="12"/>
          </p:nvPr>
        </p:nvSpPr>
        <p:spPr/>
        <p:txBody>
          <a:bodyPr/>
          <a:lstStyle/>
          <a:p>
            <a:fld id="{1D4BF67E-BCDF-4805-AC58-2F659109A499}" type="slidenum">
              <a:rPr lang="sv-SE" smtClean="0"/>
              <a:t>‹#›</a:t>
            </a:fld>
            <a:endParaRPr lang="sv-SE"/>
          </a:p>
        </p:txBody>
      </p:sp>
    </p:spTree>
    <p:extLst>
      <p:ext uri="{BB962C8B-B14F-4D97-AF65-F5344CB8AC3E}">
        <p14:creationId xmlns:p14="http://schemas.microsoft.com/office/powerpoint/2010/main" val="1894355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8EFA6A-1AAB-EC07-09C3-C26A0CABE70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D1D0BAAC-8360-E322-0694-5F9EDB56E3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988EEA1D-03CC-CC17-0541-693C5EBB0784}"/>
              </a:ext>
            </a:extLst>
          </p:cNvPr>
          <p:cNvSpPr>
            <a:spLocks noGrp="1"/>
          </p:cNvSpPr>
          <p:nvPr>
            <p:ph type="dt" sz="half" idx="10"/>
          </p:nvPr>
        </p:nvSpPr>
        <p:spPr/>
        <p:txBody>
          <a:bodyPr/>
          <a:lstStyle/>
          <a:p>
            <a:fld id="{5F35BC72-841A-49AF-BEF9-6A91F4D77689}" type="datetime1">
              <a:rPr lang="sv-SE" smtClean="0"/>
              <a:t>2023-03-27</a:t>
            </a:fld>
            <a:endParaRPr lang="sv-SE"/>
          </a:p>
        </p:txBody>
      </p:sp>
      <p:sp>
        <p:nvSpPr>
          <p:cNvPr id="5" name="Platshållare för sidfot 4">
            <a:extLst>
              <a:ext uri="{FF2B5EF4-FFF2-40B4-BE49-F238E27FC236}">
                <a16:creationId xmlns:a16="http://schemas.microsoft.com/office/drawing/2014/main" id="{1433E16E-7D5B-6426-45DB-A23179CB087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57AB7F5-3A70-CC02-E3EE-B0003A928964}"/>
              </a:ext>
            </a:extLst>
          </p:cNvPr>
          <p:cNvSpPr>
            <a:spLocks noGrp="1"/>
          </p:cNvSpPr>
          <p:nvPr>
            <p:ph type="sldNum" sz="quarter" idx="12"/>
          </p:nvPr>
        </p:nvSpPr>
        <p:spPr/>
        <p:txBody>
          <a:bodyPr/>
          <a:lstStyle/>
          <a:p>
            <a:fld id="{1D4BF67E-BCDF-4805-AC58-2F659109A499}" type="slidenum">
              <a:rPr lang="sv-SE" smtClean="0"/>
              <a:t>‹#›</a:t>
            </a:fld>
            <a:endParaRPr lang="sv-SE"/>
          </a:p>
        </p:txBody>
      </p:sp>
    </p:spTree>
    <p:extLst>
      <p:ext uri="{BB962C8B-B14F-4D97-AF65-F5344CB8AC3E}">
        <p14:creationId xmlns:p14="http://schemas.microsoft.com/office/powerpoint/2010/main" val="2132929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3A43E7-ACD9-6599-D292-2881C2DFEA3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BDDA710-E241-813F-8C84-AB596A73C70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A2CBF2D9-196A-46C0-36D4-6FF7843E1C2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03B7E05-6AB2-D202-09C7-03750FF0B437}"/>
              </a:ext>
            </a:extLst>
          </p:cNvPr>
          <p:cNvSpPr>
            <a:spLocks noGrp="1"/>
          </p:cNvSpPr>
          <p:nvPr>
            <p:ph type="dt" sz="half" idx="10"/>
          </p:nvPr>
        </p:nvSpPr>
        <p:spPr/>
        <p:txBody>
          <a:bodyPr/>
          <a:lstStyle/>
          <a:p>
            <a:fld id="{971BE511-11CB-4CEF-AA52-F11696287623}" type="datetime1">
              <a:rPr lang="sv-SE" smtClean="0"/>
              <a:t>2023-03-27</a:t>
            </a:fld>
            <a:endParaRPr lang="sv-SE"/>
          </a:p>
        </p:txBody>
      </p:sp>
      <p:sp>
        <p:nvSpPr>
          <p:cNvPr id="6" name="Platshållare för sidfot 5">
            <a:extLst>
              <a:ext uri="{FF2B5EF4-FFF2-40B4-BE49-F238E27FC236}">
                <a16:creationId xmlns:a16="http://schemas.microsoft.com/office/drawing/2014/main" id="{6DAC6C7F-3C8D-6DB6-6195-85ADEB73420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CA1E5D5-BCE1-14C6-2892-5AEE05F72DD3}"/>
              </a:ext>
            </a:extLst>
          </p:cNvPr>
          <p:cNvSpPr>
            <a:spLocks noGrp="1"/>
          </p:cNvSpPr>
          <p:nvPr>
            <p:ph type="sldNum" sz="quarter" idx="12"/>
          </p:nvPr>
        </p:nvSpPr>
        <p:spPr/>
        <p:txBody>
          <a:bodyPr/>
          <a:lstStyle/>
          <a:p>
            <a:fld id="{1D4BF67E-BCDF-4805-AC58-2F659109A499}" type="slidenum">
              <a:rPr lang="sv-SE" smtClean="0"/>
              <a:t>‹#›</a:t>
            </a:fld>
            <a:endParaRPr lang="sv-SE"/>
          </a:p>
        </p:txBody>
      </p:sp>
    </p:spTree>
    <p:extLst>
      <p:ext uri="{BB962C8B-B14F-4D97-AF65-F5344CB8AC3E}">
        <p14:creationId xmlns:p14="http://schemas.microsoft.com/office/powerpoint/2010/main" val="769047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E33B21-5AF8-2525-F41D-CDB479903C9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68FDE7A-9070-757D-1631-8018624FDF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40E59D3-8F99-3280-E30E-7D828CEA4D41}"/>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16159624-138F-3F22-1816-DC462A3C7A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E856F01B-FAB5-3502-95E9-E4ECA7092E54}"/>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3A22A1D-0723-E316-B629-434C9E2963D6}"/>
              </a:ext>
            </a:extLst>
          </p:cNvPr>
          <p:cNvSpPr>
            <a:spLocks noGrp="1"/>
          </p:cNvSpPr>
          <p:nvPr>
            <p:ph type="dt" sz="half" idx="10"/>
          </p:nvPr>
        </p:nvSpPr>
        <p:spPr/>
        <p:txBody>
          <a:bodyPr/>
          <a:lstStyle/>
          <a:p>
            <a:fld id="{C28D2D1D-98DE-4236-9159-3E284C6D69CC}" type="datetime1">
              <a:rPr lang="sv-SE" smtClean="0"/>
              <a:t>2023-03-27</a:t>
            </a:fld>
            <a:endParaRPr lang="sv-SE"/>
          </a:p>
        </p:txBody>
      </p:sp>
      <p:sp>
        <p:nvSpPr>
          <p:cNvPr id="8" name="Platshållare för sidfot 7">
            <a:extLst>
              <a:ext uri="{FF2B5EF4-FFF2-40B4-BE49-F238E27FC236}">
                <a16:creationId xmlns:a16="http://schemas.microsoft.com/office/drawing/2014/main" id="{78904790-DFEA-5A46-7A35-66E1605EEA51}"/>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799BAB3-934F-FA5E-774E-05393A879E5B}"/>
              </a:ext>
            </a:extLst>
          </p:cNvPr>
          <p:cNvSpPr>
            <a:spLocks noGrp="1"/>
          </p:cNvSpPr>
          <p:nvPr>
            <p:ph type="sldNum" sz="quarter" idx="12"/>
          </p:nvPr>
        </p:nvSpPr>
        <p:spPr/>
        <p:txBody>
          <a:bodyPr/>
          <a:lstStyle/>
          <a:p>
            <a:fld id="{1D4BF67E-BCDF-4805-AC58-2F659109A499}" type="slidenum">
              <a:rPr lang="sv-SE" smtClean="0"/>
              <a:t>‹#›</a:t>
            </a:fld>
            <a:endParaRPr lang="sv-SE"/>
          </a:p>
        </p:txBody>
      </p:sp>
    </p:spTree>
    <p:extLst>
      <p:ext uri="{BB962C8B-B14F-4D97-AF65-F5344CB8AC3E}">
        <p14:creationId xmlns:p14="http://schemas.microsoft.com/office/powerpoint/2010/main" val="2401493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ED3428-7A50-1D57-2BCB-493D620CBD5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01C8647B-436A-BF74-AF1A-28966D12924F}"/>
              </a:ext>
            </a:extLst>
          </p:cNvPr>
          <p:cNvSpPr>
            <a:spLocks noGrp="1"/>
          </p:cNvSpPr>
          <p:nvPr>
            <p:ph type="dt" sz="half" idx="10"/>
          </p:nvPr>
        </p:nvSpPr>
        <p:spPr/>
        <p:txBody>
          <a:bodyPr/>
          <a:lstStyle/>
          <a:p>
            <a:fld id="{DA1DF890-2698-4984-9851-9CAD15A1A629}" type="datetime1">
              <a:rPr lang="sv-SE" smtClean="0"/>
              <a:t>2023-03-27</a:t>
            </a:fld>
            <a:endParaRPr lang="sv-SE"/>
          </a:p>
        </p:txBody>
      </p:sp>
      <p:sp>
        <p:nvSpPr>
          <p:cNvPr id="4" name="Platshållare för sidfot 3">
            <a:extLst>
              <a:ext uri="{FF2B5EF4-FFF2-40B4-BE49-F238E27FC236}">
                <a16:creationId xmlns:a16="http://schemas.microsoft.com/office/drawing/2014/main" id="{4C1018C7-196F-4F39-0C21-B5B68727FD6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06F4F5AE-D423-297B-B7DB-C0437538D576}"/>
              </a:ext>
            </a:extLst>
          </p:cNvPr>
          <p:cNvSpPr>
            <a:spLocks noGrp="1"/>
          </p:cNvSpPr>
          <p:nvPr>
            <p:ph type="sldNum" sz="quarter" idx="12"/>
          </p:nvPr>
        </p:nvSpPr>
        <p:spPr/>
        <p:txBody>
          <a:bodyPr/>
          <a:lstStyle/>
          <a:p>
            <a:fld id="{1D4BF67E-BCDF-4805-AC58-2F659109A499}" type="slidenum">
              <a:rPr lang="sv-SE" smtClean="0"/>
              <a:t>‹#›</a:t>
            </a:fld>
            <a:endParaRPr lang="sv-SE"/>
          </a:p>
        </p:txBody>
      </p:sp>
    </p:spTree>
    <p:extLst>
      <p:ext uri="{BB962C8B-B14F-4D97-AF65-F5344CB8AC3E}">
        <p14:creationId xmlns:p14="http://schemas.microsoft.com/office/powerpoint/2010/main" val="3461378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B88E6F4-A31C-5EE5-465C-3AB051D3B713}"/>
              </a:ext>
            </a:extLst>
          </p:cNvPr>
          <p:cNvSpPr>
            <a:spLocks noGrp="1"/>
          </p:cNvSpPr>
          <p:nvPr>
            <p:ph type="dt" sz="half" idx="10"/>
          </p:nvPr>
        </p:nvSpPr>
        <p:spPr/>
        <p:txBody>
          <a:bodyPr/>
          <a:lstStyle/>
          <a:p>
            <a:fld id="{D2B64D3F-236C-4C6C-A716-8188D9710EBD}" type="datetime1">
              <a:rPr lang="sv-SE" smtClean="0"/>
              <a:t>2023-03-27</a:t>
            </a:fld>
            <a:endParaRPr lang="sv-SE"/>
          </a:p>
        </p:txBody>
      </p:sp>
      <p:sp>
        <p:nvSpPr>
          <p:cNvPr id="3" name="Platshållare för sidfot 2">
            <a:extLst>
              <a:ext uri="{FF2B5EF4-FFF2-40B4-BE49-F238E27FC236}">
                <a16:creationId xmlns:a16="http://schemas.microsoft.com/office/drawing/2014/main" id="{48D2D7E2-5176-F08E-C65E-9ADEF869AA6B}"/>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B1DFA39-1B6D-B222-A9F2-546BE54CBABD}"/>
              </a:ext>
            </a:extLst>
          </p:cNvPr>
          <p:cNvSpPr>
            <a:spLocks noGrp="1"/>
          </p:cNvSpPr>
          <p:nvPr>
            <p:ph type="sldNum" sz="quarter" idx="12"/>
          </p:nvPr>
        </p:nvSpPr>
        <p:spPr/>
        <p:txBody>
          <a:bodyPr/>
          <a:lstStyle/>
          <a:p>
            <a:fld id="{1D4BF67E-BCDF-4805-AC58-2F659109A499}" type="slidenum">
              <a:rPr lang="sv-SE" smtClean="0"/>
              <a:t>‹#›</a:t>
            </a:fld>
            <a:endParaRPr lang="sv-SE"/>
          </a:p>
        </p:txBody>
      </p:sp>
    </p:spTree>
    <p:extLst>
      <p:ext uri="{BB962C8B-B14F-4D97-AF65-F5344CB8AC3E}">
        <p14:creationId xmlns:p14="http://schemas.microsoft.com/office/powerpoint/2010/main" val="3628099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5D77ED-8E67-29C6-82AF-5D2E73D57F9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2BAB3D9-944C-3579-3D29-C2C04F989B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56BB777-9364-AD44-8E6E-82F3648C1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13DE244-65CC-9EF6-60AA-1C930F95592D}"/>
              </a:ext>
            </a:extLst>
          </p:cNvPr>
          <p:cNvSpPr>
            <a:spLocks noGrp="1"/>
          </p:cNvSpPr>
          <p:nvPr>
            <p:ph type="dt" sz="half" idx="10"/>
          </p:nvPr>
        </p:nvSpPr>
        <p:spPr/>
        <p:txBody>
          <a:bodyPr/>
          <a:lstStyle/>
          <a:p>
            <a:fld id="{9513959D-32E0-4DED-A3AD-4AA75FCF9E21}" type="datetime1">
              <a:rPr lang="sv-SE" smtClean="0"/>
              <a:t>2023-03-27</a:t>
            </a:fld>
            <a:endParaRPr lang="sv-SE"/>
          </a:p>
        </p:txBody>
      </p:sp>
      <p:sp>
        <p:nvSpPr>
          <p:cNvPr id="6" name="Platshållare för sidfot 5">
            <a:extLst>
              <a:ext uri="{FF2B5EF4-FFF2-40B4-BE49-F238E27FC236}">
                <a16:creationId xmlns:a16="http://schemas.microsoft.com/office/drawing/2014/main" id="{5151943E-FAAA-FB88-0E9C-04EFE469E81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1F63F3B-80B3-97F7-0E6A-36A970EFC493}"/>
              </a:ext>
            </a:extLst>
          </p:cNvPr>
          <p:cNvSpPr>
            <a:spLocks noGrp="1"/>
          </p:cNvSpPr>
          <p:nvPr>
            <p:ph type="sldNum" sz="quarter" idx="12"/>
          </p:nvPr>
        </p:nvSpPr>
        <p:spPr/>
        <p:txBody>
          <a:bodyPr/>
          <a:lstStyle/>
          <a:p>
            <a:fld id="{1D4BF67E-BCDF-4805-AC58-2F659109A499}" type="slidenum">
              <a:rPr lang="sv-SE" smtClean="0"/>
              <a:t>‹#›</a:t>
            </a:fld>
            <a:endParaRPr lang="sv-SE"/>
          </a:p>
        </p:txBody>
      </p:sp>
    </p:spTree>
    <p:extLst>
      <p:ext uri="{BB962C8B-B14F-4D97-AF65-F5344CB8AC3E}">
        <p14:creationId xmlns:p14="http://schemas.microsoft.com/office/powerpoint/2010/main" val="3426622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AC49ED-8288-8523-8129-C32242D3399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2ECEC951-E553-6288-AFDD-3B64DC5546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BF8FEE11-96C8-A641-4E3E-5A14F653C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323F092-492E-4758-4B44-19BA7B950E61}"/>
              </a:ext>
            </a:extLst>
          </p:cNvPr>
          <p:cNvSpPr>
            <a:spLocks noGrp="1"/>
          </p:cNvSpPr>
          <p:nvPr>
            <p:ph type="dt" sz="half" idx="10"/>
          </p:nvPr>
        </p:nvSpPr>
        <p:spPr/>
        <p:txBody>
          <a:bodyPr/>
          <a:lstStyle/>
          <a:p>
            <a:fld id="{41CF0B27-6558-46F2-9395-525681710C92}" type="datetime1">
              <a:rPr lang="sv-SE" smtClean="0"/>
              <a:t>2023-03-27</a:t>
            </a:fld>
            <a:endParaRPr lang="sv-SE"/>
          </a:p>
        </p:txBody>
      </p:sp>
      <p:sp>
        <p:nvSpPr>
          <p:cNvPr id="6" name="Platshållare för sidfot 5">
            <a:extLst>
              <a:ext uri="{FF2B5EF4-FFF2-40B4-BE49-F238E27FC236}">
                <a16:creationId xmlns:a16="http://schemas.microsoft.com/office/drawing/2014/main" id="{03A4B2A5-410F-0D72-0058-170DB3B9519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22D6286-9A2E-0FD3-4C7E-66465E901C86}"/>
              </a:ext>
            </a:extLst>
          </p:cNvPr>
          <p:cNvSpPr>
            <a:spLocks noGrp="1"/>
          </p:cNvSpPr>
          <p:nvPr>
            <p:ph type="sldNum" sz="quarter" idx="12"/>
          </p:nvPr>
        </p:nvSpPr>
        <p:spPr/>
        <p:txBody>
          <a:bodyPr/>
          <a:lstStyle/>
          <a:p>
            <a:fld id="{1D4BF67E-BCDF-4805-AC58-2F659109A499}" type="slidenum">
              <a:rPr lang="sv-SE" smtClean="0"/>
              <a:t>‹#›</a:t>
            </a:fld>
            <a:endParaRPr lang="sv-SE"/>
          </a:p>
        </p:txBody>
      </p:sp>
    </p:spTree>
    <p:extLst>
      <p:ext uri="{BB962C8B-B14F-4D97-AF65-F5344CB8AC3E}">
        <p14:creationId xmlns:p14="http://schemas.microsoft.com/office/powerpoint/2010/main" val="243479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D85E48B-E4A6-6AF2-863A-0A017B7048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8D24951-C826-A0D5-4217-6D6C345A16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029B307-BD2F-0572-423D-E04826E149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A2EDF-9D62-4735-804D-E3A393AF138F}" type="datetime1">
              <a:rPr lang="sv-SE" smtClean="0"/>
              <a:t>2023-03-27</a:t>
            </a:fld>
            <a:endParaRPr lang="sv-SE"/>
          </a:p>
        </p:txBody>
      </p:sp>
      <p:sp>
        <p:nvSpPr>
          <p:cNvPr id="5" name="Platshållare för sidfot 4">
            <a:extLst>
              <a:ext uri="{FF2B5EF4-FFF2-40B4-BE49-F238E27FC236}">
                <a16:creationId xmlns:a16="http://schemas.microsoft.com/office/drawing/2014/main" id="{40AC6065-5D24-84AF-24C0-38058F8284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5AA9D131-ADD3-DA9F-26C1-C559A3506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BF67E-BCDF-4805-AC58-2F659109A499}" type="slidenum">
              <a:rPr lang="sv-SE" smtClean="0"/>
              <a:t>‹#›</a:t>
            </a:fld>
            <a:endParaRPr lang="sv-SE"/>
          </a:p>
        </p:txBody>
      </p:sp>
    </p:spTree>
    <p:extLst>
      <p:ext uri="{BB962C8B-B14F-4D97-AF65-F5344CB8AC3E}">
        <p14:creationId xmlns:p14="http://schemas.microsoft.com/office/powerpoint/2010/main" val="241385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mailto:ingrid@sjoskogfjall.se"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8A207E2A-68DB-957C-7B81-8AB6C0E4E40B}"/>
              </a:ext>
            </a:extLst>
          </p:cNvPr>
          <p:cNvSpPr>
            <a:spLocks noGrp="1"/>
          </p:cNvSpPr>
          <p:nvPr>
            <p:ph type="subTitle" idx="1"/>
          </p:nvPr>
        </p:nvSpPr>
        <p:spPr/>
        <p:txBody>
          <a:bodyPr/>
          <a:lstStyle/>
          <a:p>
            <a:endParaRPr lang="sv-SE" dirty="0"/>
          </a:p>
          <a:p>
            <a:endParaRPr lang="sv-SE" dirty="0"/>
          </a:p>
        </p:txBody>
      </p:sp>
      <p:pic>
        <p:nvPicPr>
          <p:cNvPr id="9" name="Bildobjekt 8">
            <a:extLst>
              <a:ext uri="{FF2B5EF4-FFF2-40B4-BE49-F238E27FC236}">
                <a16:creationId xmlns:a16="http://schemas.microsoft.com/office/drawing/2014/main" id="{09D73BC2-5B1A-5D65-F080-33704645D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788" y="5116940"/>
            <a:ext cx="3276123" cy="1258442"/>
          </a:xfrm>
          <a:prstGeom prst="rect">
            <a:avLst/>
          </a:prstGeom>
        </p:spPr>
      </p:pic>
      <p:pic>
        <p:nvPicPr>
          <p:cNvPr id="10" name="Bildobjekt 9">
            <a:extLst>
              <a:ext uri="{FF2B5EF4-FFF2-40B4-BE49-F238E27FC236}">
                <a16:creationId xmlns:a16="http://schemas.microsoft.com/office/drawing/2014/main" id="{4555618E-9A9D-4555-7829-98E8CF7F7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78662"/>
            <a:ext cx="8479744" cy="4200679"/>
          </a:xfrm>
          <a:prstGeom prst="rect">
            <a:avLst/>
          </a:prstGeom>
        </p:spPr>
      </p:pic>
      <p:pic>
        <p:nvPicPr>
          <p:cNvPr id="13" name="Bildobjekt 12">
            <a:extLst>
              <a:ext uri="{FF2B5EF4-FFF2-40B4-BE49-F238E27FC236}">
                <a16:creationId xmlns:a16="http://schemas.microsoft.com/office/drawing/2014/main" id="{6197E172-F8BB-50B4-CEF2-823D7F57C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2193" y="5011514"/>
            <a:ext cx="1450171" cy="1469293"/>
          </a:xfrm>
          <a:prstGeom prst="rect">
            <a:avLst/>
          </a:prstGeom>
        </p:spPr>
      </p:pic>
      <p:sp>
        <p:nvSpPr>
          <p:cNvPr id="15" name="textruta 14">
            <a:extLst>
              <a:ext uri="{FF2B5EF4-FFF2-40B4-BE49-F238E27FC236}">
                <a16:creationId xmlns:a16="http://schemas.microsoft.com/office/drawing/2014/main" id="{E14AC6EF-E2D5-D73E-713C-91C36444DBA8}"/>
              </a:ext>
            </a:extLst>
          </p:cNvPr>
          <p:cNvSpPr txBox="1"/>
          <p:nvPr/>
        </p:nvSpPr>
        <p:spPr>
          <a:xfrm>
            <a:off x="738085" y="5175053"/>
            <a:ext cx="4938406" cy="1200329"/>
          </a:xfrm>
          <a:prstGeom prst="rect">
            <a:avLst/>
          </a:prstGeom>
          <a:noFill/>
        </p:spPr>
        <p:txBody>
          <a:bodyPr wrap="square" rtlCol="0">
            <a:spAutoFit/>
          </a:bodyPr>
          <a:lstStyle/>
          <a:p>
            <a:r>
              <a:rPr lang="sv-SE" b="1" dirty="0"/>
              <a:t>Finansieras av:</a:t>
            </a:r>
          </a:p>
          <a:p>
            <a:endParaRPr lang="sv-SE" b="1" dirty="0"/>
          </a:p>
          <a:p>
            <a:r>
              <a:rPr lang="sv-SE" dirty="0"/>
              <a:t>Bergs kommun, Åre kommun, Krokoms kommun, Härjedalens kommun &amp; Östersunds kommun</a:t>
            </a:r>
          </a:p>
        </p:txBody>
      </p:sp>
    </p:spTree>
    <p:extLst>
      <p:ext uri="{BB962C8B-B14F-4D97-AF65-F5344CB8AC3E}">
        <p14:creationId xmlns:p14="http://schemas.microsoft.com/office/powerpoint/2010/main" val="85980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FEB40C8-E082-F5A9-0248-0799A0779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828" y="5735637"/>
            <a:ext cx="2587001" cy="993733"/>
          </a:xfrm>
          <a:prstGeom prst="rect">
            <a:avLst/>
          </a:prstGeom>
        </p:spPr>
      </p:pic>
      <p:pic>
        <p:nvPicPr>
          <p:cNvPr id="6" name="Bildobjekt 5">
            <a:extLst>
              <a:ext uri="{FF2B5EF4-FFF2-40B4-BE49-F238E27FC236}">
                <a16:creationId xmlns:a16="http://schemas.microsoft.com/office/drawing/2014/main" id="{290B763E-53D8-F989-0136-C555C95FF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2829" y="5499352"/>
            <a:ext cx="1221697" cy="1237807"/>
          </a:xfrm>
          <a:prstGeom prst="rect">
            <a:avLst/>
          </a:prstGeom>
        </p:spPr>
      </p:pic>
      <p:pic>
        <p:nvPicPr>
          <p:cNvPr id="16" name="Bildobjekt 15" descr="En bild som visar utomhus, person, flera&#10;&#10;Automatiskt genererad beskrivning">
            <a:extLst>
              <a:ext uri="{FF2B5EF4-FFF2-40B4-BE49-F238E27FC236}">
                <a16:creationId xmlns:a16="http://schemas.microsoft.com/office/drawing/2014/main" id="{9F7A309E-A034-0716-E87B-78980A259C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870" y="0"/>
            <a:ext cx="10873130" cy="6858000"/>
          </a:xfrm>
          <a:prstGeom prst="rect">
            <a:avLst/>
          </a:prstGeom>
          <a:ln>
            <a:noFill/>
          </a:ln>
          <a:effectLst>
            <a:softEdge rad="112500"/>
          </a:effectLst>
        </p:spPr>
      </p:pic>
      <p:pic>
        <p:nvPicPr>
          <p:cNvPr id="17" name="Bildobjekt 16">
            <a:extLst>
              <a:ext uri="{FF2B5EF4-FFF2-40B4-BE49-F238E27FC236}">
                <a16:creationId xmlns:a16="http://schemas.microsoft.com/office/drawing/2014/main" id="{F84F378A-F7CE-F964-A9D2-E3BF75FDA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981" y="721641"/>
            <a:ext cx="3361310" cy="5414718"/>
          </a:xfrm>
          <a:prstGeom prst="rect">
            <a:avLst/>
          </a:prstGeom>
        </p:spPr>
      </p:pic>
      <p:sp>
        <p:nvSpPr>
          <p:cNvPr id="18" name="Rubrik 1">
            <a:extLst>
              <a:ext uri="{FF2B5EF4-FFF2-40B4-BE49-F238E27FC236}">
                <a16:creationId xmlns:a16="http://schemas.microsoft.com/office/drawing/2014/main" id="{9163E620-118D-3613-A319-110A4C9661F9}"/>
              </a:ext>
            </a:extLst>
          </p:cNvPr>
          <p:cNvSpPr>
            <a:spLocks noGrp="1"/>
          </p:cNvSpPr>
          <p:nvPr>
            <p:ph type="ctrTitle"/>
          </p:nvPr>
        </p:nvSpPr>
        <p:spPr>
          <a:xfrm>
            <a:off x="4949602" y="1476688"/>
            <a:ext cx="5794075" cy="1272988"/>
          </a:xfrm>
        </p:spPr>
        <p:txBody>
          <a:bodyPr>
            <a:normAutofit fontScale="90000"/>
          </a:bodyPr>
          <a:lstStyle/>
          <a:p>
            <a:r>
              <a:rPr lang="sv-SE" sz="1700" dirty="0">
                <a:solidFill>
                  <a:schemeClr val="bg1"/>
                </a:solidFill>
                <a:latin typeface="Oswald" panose="00000500000000000000" pitchFamily="2" charset="0"/>
                <a:ea typeface="Times New Roman" panose="02020603050405020304" pitchFamily="18" charset="0"/>
              </a:rPr>
              <a:t>MÅL</a:t>
            </a:r>
            <a:br>
              <a:rPr lang="sv-SE" sz="1800" dirty="0">
                <a:solidFill>
                  <a:schemeClr val="bg1"/>
                </a:solidFill>
                <a:latin typeface="Oswald" panose="00000500000000000000" pitchFamily="2" charset="0"/>
                <a:ea typeface="Times New Roman" panose="02020603050405020304" pitchFamily="18" charset="0"/>
              </a:rPr>
            </a:br>
            <a:br>
              <a:rPr lang="sv-SE" sz="4000" dirty="0">
                <a:solidFill>
                  <a:schemeClr val="bg1"/>
                </a:solidFill>
                <a:effectLst/>
                <a:latin typeface="Oswald" panose="00000500000000000000" pitchFamily="2" charset="0"/>
                <a:ea typeface="Times New Roman" panose="02020603050405020304" pitchFamily="18" charset="0"/>
              </a:rPr>
            </a:br>
            <a:r>
              <a:rPr lang="sv-SE" sz="4400" dirty="0">
                <a:solidFill>
                  <a:schemeClr val="bg1"/>
                </a:solidFill>
                <a:latin typeface="Oswald" panose="00000500000000000000" pitchFamily="2" charset="0"/>
                <a:ea typeface="Times New Roman" panose="02020603050405020304" pitchFamily="18" charset="0"/>
              </a:rPr>
              <a:t>T</a:t>
            </a:r>
            <a:r>
              <a:rPr lang="sv-SE" sz="4400" i="0" dirty="0">
                <a:solidFill>
                  <a:schemeClr val="bg1"/>
                </a:solidFill>
                <a:effectLst/>
                <a:latin typeface="Oswald" panose="00000500000000000000" pitchFamily="2" charset="0"/>
              </a:rPr>
              <a:t>a vara på engagemang och idéer </a:t>
            </a:r>
            <a:endParaRPr lang="sv-SE" sz="4400" dirty="0">
              <a:solidFill>
                <a:schemeClr val="bg1"/>
              </a:solidFill>
              <a:latin typeface="Oswald" panose="00000500000000000000" pitchFamily="2" charset="0"/>
            </a:endParaRPr>
          </a:p>
        </p:txBody>
      </p:sp>
      <p:sp>
        <p:nvSpPr>
          <p:cNvPr id="20" name="textruta 19">
            <a:extLst>
              <a:ext uri="{FF2B5EF4-FFF2-40B4-BE49-F238E27FC236}">
                <a16:creationId xmlns:a16="http://schemas.microsoft.com/office/drawing/2014/main" id="{F64FA0B8-070A-EEF5-A802-C8C8BA82BA5A}"/>
              </a:ext>
            </a:extLst>
          </p:cNvPr>
          <p:cNvSpPr txBox="1"/>
          <p:nvPr/>
        </p:nvSpPr>
        <p:spPr>
          <a:xfrm>
            <a:off x="3600649" y="5726313"/>
            <a:ext cx="8330513" cy="646331"/>
          </a:xfrm>
          <a:prstGeom prst="rect">
            <a:avLst/>
          </a:prstGeom>
          <a:noFill/>
        </p:spPr>
        <p:txBody>
          <a:bodyPr wrap="square">
            <a:spAutoFit/>
          </a:bodyPr>
          <a:lstStyle/>
          <a:p>
            <a:pPr algn="l"/>
            <a:r>
              <a:rPr lang="sv-SE" sz="1800" b="1" dirty="0">
                <a:solidFill>
                  <a:schemeClr val="bg1"/>
                </a:solidFill>
                <a:effectLst/>
                <a:latin typeface="Roboto Serif"/>
                <a:ea typeface="Times New Roman" panose="02020603050405020304" pitchFamily="18" charset="0"/>
              </a:rPr>
              <a:t>Målet skall stärka ideellt engagemang och få flera idéer att gå från tanke till utveckling och därigenom även bidra till fler intäktsmöjligheter.</a:t>
            </a:r>
            <a:endParaRPr lang="sv-SE" b="1" dirty="0">
              <a:solidFill>
                <a:schemeClr val="bg1"/>
              </a:solidFill>
              <a:latin typeface="Roboto Serif"/>
            </a:endParaRPr>
          </a:p>
        </p:txBody>
      </p:sp>
    </p:spTree>
    <p:extLst>
      <p:ext uri="{BB962C8B-B14F-4D97-AF65-F5344CB8AC3E}">
        <p14:creationId xmlns:p14="http://schemas.microsoft.com/office/powerpoint/2010/main" val="2300005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19611493-8990-18B7-CDD6-F7FB3ED170F8}"/>
              </a:ext>
            </a:extLst>
          </p:cNvPr>
          <p:cNvSpPr>
            <a:spLocks noGrp="1"/>
          </p:cNvSpPr>
          <p:nvPr>
            <p:ph type="ctrTitle"/>
          </p:nvPr>
        </p:nvSpPr>
        <p:spPr>
          <a:xfrm>
            <a:off x="1389184" y="98317"/>
            <a:ext cx="9144000" cy="1165412"/>
          </a:xfrm>
        </p:spPr>
        <p:txBody>
          <a:bodyPr>
            <a:normAutofit/>
          </a:bodyPr>
          <a:lstStyle/>
          <a:p>
            <a:r>
              <a:rPr lang="sv-SE" sz="4000" b="1" dirty="0">
                <a:solidFill>
                  <a:schemeClr val="accent6">
                    <a:lumMod val="60000"/>
                    <a:lumOff val="40000"/>
                  </a:schemeClr>
                </a:solidFill>
                <a:effectLst/>
                <a:latin typeface="Oswald" panose="00000500000000000000" pitchFamily="2" charset="0"/>
                <a:ea typeface="Times New Roman" panose="02020603050405020304" pitchFamily="18" charset="0"/>
              </a:rPr>
              <a:t>4 Insatsområden</a:t>
            </a:r>
            <a:endParaRPr lang="sv-SE" sz="4000" dirty="0">
              <a:solidFill>
                <a:schemeClr val="accent6">
                  <a:lumMod val="60000"/>
                  <a:lumOff val="40000"/>
                </a:schemeClr>
              </a:solidFill>
              <a:latin typeface="Oswald" panose="00000500000000000000" pitchFamily="2" charset="0"/>
            </a:endParaRPr>
          </a:p>
        </p:txBody>
      </p:sp>
      <p:sp>
        <p:nvSpPr>
          <p:cNvPr id="7" name="Underrubrik 2">
            <a:extLst>
              <a:ext uri="{FF2B5EF4-FFF2-40B4-BE49-F238E27FC236}">
                <a16:creationId xmlns:a16="http://schemas.microsoft.com/office/drawing/2014/main" id="{D7EE8398-99E5-1906-31F1-66422C4CDB09}"/>
              </a:ext>
            </a:extLst>
          </p:cNvPr>
          <p:cNvSpPr>
            <a:spLocks noGrp="1"/>
          </p:cNvSpPr>
          <p:nvPr>
            <p:ph type="subTitle" idx="1"/>
          </p:nvPr>
        </p:nvSpPr>
        <p:spPr>
          <a:xfrm>
            <a:off x="2373923" y="1529863"/>
            <a:ext cx="8294076" cy="3727938"/>
          </a:xfrm>
        </p:spPr>
        <p:txBody>
          <a:bodyPr>
            <a:noAutofit/>
          </a:bodyPr>
          <a:lstStyle/>
          <a:p>
            <a:pPr algn="l" rtl="0" fontAlgn="base"/>
            <a:r>
              <a:rPr lang="sv-SE" sz="1800" b="0" i="0" dirty="0">
                <a:solidFill>
                  <a:srgbClr val="000000"/>
                </a:solidFill>
                <a:effectLst/>
                <a:latin typeface="Roboto" panose="02000000000000000000" pitchFamily="2" charset="0"/>
              </a:rPr>
              <a:t> </a:t>
            </a:r>
            <a:endParaRPr lang="sv-SE" b="0" i="0" dirty="0">
              <a:solidFill>
                <a:srgbClr val="000000"/>
              </a:solidFill>
              <a:effectLst/>
              <a:latin typeface="Segoe UI" panose="020B0502040204020203" pitchFamily="34" charset="0"/>
            </a:endParaRPr>
          </a:p>
          <a:p>
            <a:pPr algn="l" rtl="0" fontAlgn="base"/>
            <a:r>
              <a:rPr lang="sv-SE" sz="1800" b="1" i="0" dirty="0">
                <a:solidFill>
                  <a:srgbClr val="000000"/>
                </a:solidFill>
                <a:effectLst/>
                <a:latin typeface="Oswald" panose="00000500000000000000" pitchFamily="2" charset="0"/>
              </a:rPr>
              <a:t>STÄRKA DET LOKALA ENTREPRENÖRSKAPET</a:t>
            </a:r>
            <a:r>
              <a:rPr lang="sv-SE" sz="1800" b="0" i="0" dirty="0">
                <a:solidFill>
                  <a:srgbClr val="000000"/>
                </a:solidFill>
                <a:effectLst/>
                <a:latin typeface="Oswald" panose="00000500000000000000" pitchFamily="2" charset="0"/>
              </a:rPr>
              <a:t> </a:t>
            </a:r>
            <a:endParaRPr lang="sv-SE"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Roboto" panose="02000000000000000000" pitchFamily="2" charset="0"/>
              </a:rPr>
              <a:t> </a:t>
            </a:r>
            <a:endParaRPr lang="sv-SE" b="0" i="0" dirty="0">
              <a:solidFill>
                <a:srgbClr val="000000"/>
              </a:solidFill>
              <a:effectLst/>
              <a:latin typeface="Segoe UI" panose="020B0502040204020203" pitchFamily="34" charset="0"/>
            </a:endParaRPr>
          </a:p>
          <a:p>
            <a:pPr algn="l" rtl="0" fontAlgn="base"/>
            <a:endParaRPr lang="sv-SE" sz="1800" b="1" i="0" dirty="0">
              <a:solidFill>
                <a:srgbClr val="000000"/>
              </a:solidFill>
              <a:effectLst/>
              <a:latin typeface="Oswald" panose="00000500000000000000" pitchFamily="2" charset="0"/>
            </a:endParaRPr>
          </a:p>
          <a:p>
            <a:pPr algn="l" rtl="0" fontAlgn="base"/>
            <a:r>
              <a:rPr lang="sv-SE" sz="1800" b="1" i="0" dirty="0">
                <a:solidFill>
                  <a:srgbClr val="000000"/>
                </a:solidFill>
                <a:effectLst/>
                <a:latin typeface="Oswald" panose="00000500000000000000" pitchFamily="2" charset="0"/>
              </a:rPr>
              <a:t>INVOLVERA FLER FÖR ATT LÖSA VÅRA SAMHÄLLSUTMANINGAR</a:t>
            </a:r>
            <a:r>
              <a:rPr lang="sv-SE" sz="1800" b="0" i="0" dirty="0">
                <a:solidFill>
                  <a:srgbClr val="000000"/>
                </a:solidFill>
                <a:effectLst/>
                <a:latin typeface="Oswald" panose="00000500000000000000" pitchFamily="2" charset="0"/>
              </a:rPr>
              <a:t> </a:t>
            </a:r>
            <a:endParaRPr lang="sv-SE"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Roboto" panose="02000000000000000000" pitchFamily="2" charset="0"/>
              </a:rPr>
              <a:t> </a:t>
            </a:r>
            <a:endParaRPr lang="sv-SE" b="0" i="0" dirty="0">
              <a:solidFill>
                <a:srgbClr val="000000"/>
              </a:solidFill>
              <a:effectLst/>
              <a:latin typeface="Segoe UI" panose="020B0502040204020203" pitchFamily="34" charset="0"/>
            </a:endParaRPr>
          </a:p>
          <a:p>
            <a:pPr algn="l" rtl="0" fontAlgn="base"/>
            <a:endParaRPr lang="sv-SE" sz="1800" b="1" i="0" dirty="0">
              <a:solidFill>
                <a:srgbClr val="000000"/>
              </a:solidFill>
              <a:effectLst/>
              <a:latin typeface="Oswald" panose="00000500000000000000" pitchFamily="2" charset="0"/>
            </a:endParaRPr>
          </a:p>
          <a:p>
            <a:pPr algn="l" rtl="0" fontAlgn="base"/>
            <a:r>
              <a:rPr lang="sv-SE" sz="1800" b="1" i="0" dirty="0">
                <a:solidFill>
                  <a:srgbClr val="000000"/>
                </a:solidFill>
                <a:effectLst/>
                <a:latin typeface="Oswald" panose="00000500000000000000" pitchFamily="2" charset="0"/>
              </a:rPr>
              <a:t>UTVECKLA VÅRA LOKALA RESURSER</a:t>
            </a:r>
            <a:r>
              <a:rPr lang="sv-SE" sz="1800" b="0" i="0" dirty="0">
                <a:solidFill>
                  <a:srgbClr val="000000"/>
                </a:solidFill>
                <a:effectLst/>
                <a:latin typeface="Oswald" panose="00000500000000000000" pitchFamily="2" charset="0"/>
              </a:rPr>
              <a:t> </a:t>
            </a:r>
            <a:endParaRPr lang="sv-SE"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Roboto" panose="02000000000000000000" pitchFamily="2" charset="0"/>
              </a:rPr>
              <a:t> </a:t>
            </a:r>
            <a:endParaRPr lang="sv-SE" b="0" i="0" dirty="0">
              <a:solidFill>
                <a:srgbClr val="000000"/>
              </a:solidFill>
              <a:effectLst/>
              <a:latin typeface="Segoe UI" panose="020B0502040204020203" pitchFamily="34" charset="0"/>
            </a:endParaRPr>
          </a:p>
          <a:p>
            <a:pPr algn="l" rtl="0" fontAlgn="base"/>
            <a:endParaRPr lang="sv-SE" sz="1800" b="1" i="0" dirty="0">
              <a:solidFill>
                <a:srgbClr val="000000"/>
              </a:solidFill>
              <a:effectLst/>
              <a:latin typeface="Oswald" panose="00000500000000000000" pitchFamily="2" charset="0"/>
            </a:endParaRPr>
          </a:p>
          <a:p>
            <a:pPr algn="l" rtl="0" fontAlgn="base"/>
            <a:r>
              <a:rPr lang="sv-SE" sz="1800" b="1" i="0" dirty="0">
                <a:solidFill>
                  <a:srgbClr val="000000"/>
                </a:solidFill>
                <a:effectLst/>
                <a:latin typeface="Oswald" panose="00000500000000000000" pitchFamily="2" charset="0"/>
              </a:rPr>
              <a:t>UTVECKLA IDÉER OCH IDÉBÄRARE</a:t>
            </a:r>
            <a:r>
              <a:rPr lang="sv-SE" sz="1800" b="0" i="0" dirty="0">
                <a:solidFill>
                  <a:srgbClr val="000000"/>
                </a:solidFill>
                <a:effectLst/>
                <a:latin typeface="Oswald" panose="00000500000000000000" pitchFamily="2" charset="0"/>
              </a:rPr>
              <a:t> </a:t>
            </a:r>
            <a:endParaRPr lang="sv-SE" b="0" i="0" dirty="0">
              <a:solidFill>
                <a:srgbClr val="000000"/>
              </a:solidFill>
              <a:effectLst/>
              <a:latin typeface="Segoe UI" panose="020B0502040204020203" pitchFamily="34" charset="0"/>
            </a:endParaRPr>
          </a:p>
          <a:p>
            <a:pPr algn="l"/>
            <a:br>
              <a:rPr lang="sv-SE" b="1" dirty="0">
                <a:effectLst/>
                <a:latin typeface="Times New Roman" panose="02020603050405020304" pitchFamily="18" charset="0"/>
                <a:ea typeface="Times New Roman" panose="02020603050405020304" pitchFamily="18" charset="0"/>
              </a:rPr>
            </a:br>
            <a:endParaRPr lang="sv-SE" dirty="0"/>
          </a:p>
        </p:txBody>
      </p:sp>
      <p:sp>
        <p:nvSpPr>
          <p:cNvPr id="2" name="textruta 1">
            <a:extLst>
              <a:ext uri="{FF2B5EF4-FFF2-40B4-BE49-F238E27FC236}">
                <a16:creationId xmlns:a16="http://schemas.microsoft.com/office/drawing/2014/main" id="{2C32FF60-27E0-CFF7-272D-3F1D34717127}"/>
              </a:ext>
            </a:extLst>
          </p:cNvPr>
          <p:cNvSpPr txBox="1"/>
          <p:nvPr/>
        </p:nvSpPr>
        <p:spPr>
          <a:xfrm>
            <a:off x="5635869" y="2971800"/>
            <a:ext cx="914400" cy="914400"/>
          </a:xfrm>
          <a:prstGeom prst="rect">
            <a:avLst/>
          </a:prstGeom>
          <a:noFill/>
        </p:spPr>
        <p:txBody>
          <a:bodyPr wrap="square" rtlCol="0">
            <a:spAutoFit/>
          </a:bodyPr>
          <a:lstStyle/>
          <a:p>
            <a:endParaRPr lang="sv-SE"/>
          </a:p>
        </p:txBody>
      </p:sp>
      <p:sp>
        <p:nvSpPr>
          <p:cNvPr id="9" name="textruta 8">
            <a:extLst>
              <a:ext uri="{FF2B5EF4-FFF2-40B4-BE49-F238E27FC236}">
                <a16:creationId xmlns:a16="http://schemas.microsoft.com/office/drawing/2014/main" id="{33EEA259-256F-90C3-5B84-CA2E20F3CCA5}"/>
              </a:ext>
            </a:extLst>
          </p:cNvPr>
          <p:cNvSpPr txBox="1"/>
          <p:nvPr/>
        </p:nvSpPr>
        <p:spPr>
          <a:xfrm>
            <a:off x="8382128" y="2047156"/>
            <a:ext cx="914400" cy="914400"/>
          </a:xfrm>
          <a:prstGeom prst="rect">
            <a:avLst/>
          </a:prstGeom>
          <a:noFill/>
        </p:spPr>
        <p:txBody>
          <a:bodyPr wrap="square" rtlCol="0">
            <a:spAutoFit/>
          </a:bodyPr>
          <a:lstStyle/>
          <a:p>
            <a:endParaRPr lang="sv-SE"/>
          </a:p>
        </p:txBody>
      </p:sp>
      <p:sp>
        <p:nvSpPr>
          <p:cNvPr id="10" name="textruta 9">
            <a:extLst>
              <a:ext uri="{FF2B5EF4-FFF2-40B4-BE49-F238E27FC236}">
                <a16:creationId xmlns:a16="http://schemas.microsoft.com/office/drawing/2014/main" id="{B0AD1B77-1C2F-C3BD-1267-AF12957C9519}"/>
              </a:ext>
            </a:extLst>
          </p:cNvPr>
          <p:cNvSpPr txBox="1"/>
          <p:nvPr/>
        </p:nvSpPr>
        <p:spPr>
          <a:xfrm>
            <a:off x="6093069" y="0"/>
            <a:ext cx="6095999" cy="3569677"/>
          </a:xfrm>
          <a:prstGeom prst="rect">
            <a:avLst/>
          </a:prstGeom>
          <a:noFill/>
        </p:spPr>
        <p:txBody>
          <a:bodyPr wrap="square" rtlCol="0">
            <a:spAutoFit/>
          </a:bodyPr>
          <a:lstStyle/>
          <a:p>
            <a:endParaRPr lang="sv-SE"/>
          </a:p>
        </p:txBody>
      </p:sp>
      <p:pic>
        <p:nvPicPr>
          <p:cNvPr id="15" name="Bildobjekt 14">
            <a:extLst>
              <a:ext uri="{FF2B5EF4-FFF2-40B4-BE49-F238E27FC236}">
                <a16:creationId xmlns:a16="http://schemas.microsoft.com/office/drawing/2014/main" id="{29E4A0FA-1581-B11A-463C-B5884119B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216" y="1747364"/>
            <a:ext cx="440610" cy="709776"/>
          </a:xfrm>
          <a:prstGeom prst="rect">
            <a:avLst/>
          </a:prstGeom>
        </p:spPr>
      </p:pic>
      <p:pic>
        <p:nvPicPr>
          <p:cNvPr id="16" name="Bildobjekt 15">
            <a:extLst>
              <a:ext uri="{FF2B5EF4-FFF2-40B4-BE49-F238E27FC236}">
                <a16:creationId xmlns:a16="http://schemas.microsoft.com/office/drawing/2014/main" id="{24F234A8-E9DF-7FA1-2E6B-ECC210ADB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216" y="2817024"/>
            <a:ext cx="440610" cy="709776"/>
          </a:xfrm>
          <a:prstGeom prst="rect">
            <a:avLst/>
          </a:prstGeom>
        </p:spPr>
      </p:pic>
      <p:pic>
        <p:nvPicPr>
          <p:cNvPr id="17" name="Bildobjekt 16">
            <a:extLst>
              <a:ext uri="{FF2B5EF4-FFF2-40B4-BE49-F238E27FC236}">
                <a16:creationId xmlns:a16="http://schemas.microsoft.com/office/drawing/2014/main" id="{4DC0F92F-99A7-8BC5-9913-C56EC1F79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216" y="3964540"/>
            <a:ext cx="440610" cy="709776"/>
          </a:xfrm>
          <a:prstGeom prst="rect">
            <a:avLst/>
          </a:prstGeom>
        </p:spPr>
      </p:pic>
      <p:pic>
        <p:nvPicPr>
          <p:cNvPr id="18" name="Bildobjekt 17">
            <a:extLst>
              <a:ext uri="{FF2B5EF4-FFF2-40B4-BE49-F238E27FC236}">
                <a16:creationId xmlns:a16="http://schemas.microsoft.com/office/drawing/2014/main" id="{BBA6E352-2F86-E24B-6F78-6BB546E23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216" y="5112056"/>
            <a:ext cx="440610" cy="709776"/>
          </a:xfrm>
          <a:prstGeom prst="rect">
            <a:avLst/>
          </a:prstGeom>
        </p:spPr>
      </p:pic>
    </p:spTree>
    <p:extLst>
      <p:ext uri="{BB962C8B-B14F-4D97-AF65-F5344CB8AC3E}">
        <p14:creationId xmlns:p14="http://schemas.microsoft.com/office/powerpoint/2010/main" val="2261636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FEB40C8-E082-F5A9-0248-0799A0779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5828" y="5735637"/>
            <a:ext cx="2587001" cy="993733"/>
          </a:xfrm>
          <a:prstGeom prst="rect">
            <a:avLst/>
          </a:prstGeom>
        </p:spPr>
      </p:pic>
      <p:pic>
        <p:nvPicPr>
          <p:cNvPr id="4" name="Bildobjekt 3">
            <a:extLst>
              <a:ext uri="{FF2B5EF4-FFF2-40B4-BE49-F238E27FC236}">
                <a16:creationId xmlns:a16="http://schemas.microsoft.com/office/drawing/2014/main" id="{FA782C5E-09B1-D4F8-D2F7-907D24007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32" y="5740561"/>
            <a:ext cx="1655134" cy="819917"/>
          </a:xfrm>
          <a:prstGeom prst="rect">
            <a:avLst/>
          </a:prstGeom>
        </p:spPr>
      </p:pic>
      <p:pic>
        <p:nvPicPr>
          <p:cNvPr id="6" name="Bildobjekt 5">
            <a:extLst>
              <a:ext uri="{FF2B5EF4-FFF2-40B4-BE49-F238E27FC236}">
                <a16:creationId xmlns:a16="http://schemas.microsoft.com/office/drawing/2014/main" id="{290B763E-53D8-F989-0136-C555C95FF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2829" y="5499352"/>
            <a:ext cx="1221697" cy="1237807"/>
          </a:xfrm>
          <a:prstGeom prst="rect">
            <a:avLst/>
          </a:prstGeom>
        </p:spPr>
      </p:pic>
      <p:sp>
        <p:nvSpPr>
          <p:cNvPr id="7" name="Underrubrik 2">
            <a:extLst>
              <a:ext uri="{FF2B5EF4-FFF2-40B4-BE49-F238E27FC236}">
                <a16:creationId xmlns:a16="http://schemas.microsoft.com/office/drawing/2014/main" id="{98481265-06BE-065A-F086-E4CD10097A23}"/>
              </a:ext>
            </a:extLst>
          </p:cNvPr>
          <p:cNvSpPr>
            <a:spLocks noGrp="1"/>
          </p:cNvSpPr>
          <p:nvPr>
            <p:ph type="subTitle" idx="1"/>
          </p:nvPr>
        </p:nvSpPr>
        <p:spPr>
          <a:xfrm>
            <a:off x="1344706" y="0"/>
            <a:ext cx="9144000" cy="5499352"/>
          </a:xfrm>
        </p:spPr>
        <p:txBody>
          <a:bodyPr>
            <a:noAutofit/>
          </a:bodyPr>
          <a:lstStyle/>
          <a:p>
            <a:pPr algn="l" rtl="0" fontAlgn="base"/>
            <a:endParaRPr lang="sv-SE" sz="1800" b="0" i="0" dirty="0">
              <a:solidFill>
                <a:srgbClr val="000000"/>
              </a:solidFill>
              <a:effectLst/>
              <a:latin typeface="Oswald" panose="00000500000000000000" pitchFamily="2" charset="0"/>
            </a:endParaRPr>
          </a:p>
          <a:p>
            <a:pPr algn="l" rtl="0" fontAlgn="base"/>
            <a:endParaRPr lang="sv-SE" sz="1800" b="0" i="0" dirty="0">
              <a:solidFill>
                <a:srgbClr val="000000"/>
              </a:solidFill>
              <a:effectLst/>
              <a:latin typeface="Oswald" panose="00000500000000000000" pitchFamily="2" charset="0"/>
            </a:endParaRPr>
          </a:p>
          <a:p>
            <a:pPr algn="l" rtl="0" fontAlgn="base"/>
            <a:endParaRPr lang="sv-SE" sz="1800" dirty="0">
              <a:solidFill>
                <a:srgbClr val="000000"/>
              </a:solidFill>
              <a:latin typeface="Oswald" panose="00000500000000000000" pitchFamily="2" charset="0"/>
            </a:endParaRPr>
          </a:p>
          <a:p>
            <a:pPr algn="l" rtl="0" fontAlgn="base"/>
            <a:r>
              <a:rPr lang="sv-SE" sz="2800" b="0" i="0" dirty="0">
                <a:solidFill>
                  <a:schemeClr val="accent6">
                    <a:lumMod val="60000"/>
                    <a:lumOff val="40000"/>
                  </a:schemeClr>
                </a:solidFill>
                <a:effectLst/>
                <a:latin typeface="Oswald" panose="00000500000000000000" pitchFamily="2" charset="0"/>
              </a:rPr>
              <a:t>Projekten som beviljas pengar ska: </a:t>
            </a:r>
          </a:p>
          <a:p>
            <a:pPr algn="l" rtl="0" fontAlgn="base"/>
            <a:endParaRPr lang="sv-SE" sz="1600" b="0" i="0" dirty="0">
              <a:solidFill>
                <a:srgbClr val="000000"/>
              </a:solidFill>
              <a:effectLst/>
              <a:latin typeface="Roboto Serif"/>
            </a:endParaRPr>
          </a:p>
          <a:p>
            <a:pPr algn="l" rtl="0" fontAlgn="base">
              <a:buFont typeface="Arial" panose="020B0604020202020204" pitchFamily="34" charset="0"/>
              <a:buChar char="•"/>
            </a:pPr>
            <a:r>
              <a:rPr lang="sv-SE" sz="1800" b="0" i="0" dirty="0">
                <a:solidFill>
                  <a:srgbClr val="000000"/>
                </a:solidFill>
                <a:effectLst/>
                <a:latin typeface="Roboto Serif"/>
              </a:rPr>
              <a:t>utveckla nya produkter, tjänster, nya servicelösningar eller nya verksamheter inom kultur eller fritid  </a:t>
            </a:r>
            <a:endParaRPr lang="sv-SE" sz="1600" b="0" i="0" dirty="0">
              <a:solidFill>
                <a:srgbClr val="000000"/>
              </a:solidFill>
              <a:effectLst/>
              <a:latin typeface="Roboto Serif"/>
            </a:endParaRPr>
          </a:p>
          <a:p>
            <a:pPr algn="l" rtl="0" fontAlgn="base">
              <a:buFont typeface="Arial" panose="020B0604020202020204" pitchFamily="34" charset="0"/>
              <a:buChar char="•"/>
            </a:pPr>
            <a:r>
              <a:rPr lang="sv-SE" sz="1800" b="0" i="0" dirty="0">
                <a:solidFill>
                  <a:srgbClr val="000000"/>
                </a:solidFill>
                <a:effectLst/>
                <a:latin typeface="Roboto Serif"/>
              </a:rPr>
              <a:t>leda till att fler företag utvecklar sina verksamheter </a:t>
            </a:r>
            <a:endParaRPr lang="sv-SE" sz="1600" b="0" i="0" dirty="0">
              <a:solidFill>
                <a:srgbClr val="000000"/>
              </a:solidFill>
              <a:effectLst/>
              <a:latin typeface="Roboto Serif"/>
            </a:endParaRPr>
          </a:p>
          <a:p>
            <a:pPr algn="l" rtl="0" fontAlgn="base">
              <a:buFont typeface="Arial" panose="020B0604020202020204" pitchFamily="34" charset="0"/>
              <a:buChar char="•"/>
            </a:pPr>
            <a:r>
              <a:rPr lang="sv-SE" sz="1800" b="0" i="0" dirty="0">
                <a:solidFill>
                  <a:srgbClr val="000000"/>
                </a:solidFill>
                <a:effectLst/>
                <a:latin typeface="Roboto Serif"/>
              </a:rPr>
              <a:t>bidra till att fler projekt drivs av unga under 25 år </a:t>
            </a:r>
          </a:p>
          <a:p>
            <a:pPr algn="l" rtl="0" fontAlgn="base">
              <a:buFont typeface="Arial" panose="020B0604020202020204" pitchFamily="34" charset="0"/>
              <a:buChar char="•"/>
            </a:pPr>
            <a:endParaRPr lang="sv-SE" sz="1800" dirty="0">
              <a:solidFill>
                <a:srgbClr val="000000"/>
              </a:solidFill>
              <a:latin typeface="Roboto Serif"/>
            </a:endParaRPr>
          </a:p>
          <a:p>
            <a:pPr algn="l" rtl="0" fontAlgn="base"/>
            <a:endParaRPr lang="sv-SE" sz="1400" b="0" i="0" dirty="0">
              <a:solidFill>
                <a:srgbClr val="000000"/>
              </a:solidFill>
              <a:effectLst/>
              <a:latin typeface="Roboto Serif"/>
            </a:endParaRPr>
          </a:p>
          <a:p>
            <a:pPr algn="l" rtl="0" fontAlgn="base"/>
            <a:endParaRPr lang="sv-SE" sz="1800"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2137872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FEB40C8-E082-F5A9-0248-0799A0779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5828" y="5735637"/>
            <a:ext cx="2587001" cy="993733"/>
          </a:xfrm>
          <a:prstGeom prst="rect">
            <a:avLst/>
          </a:prstGeom>
        </p:spPr>
      </p:pic>
      <p:pic>
        <p:nvPicPr>
          <p:cNvPr id="4" name="Bildobjekt 3">
            <a:extLst>
              <a:ext uri="{FF2B5EF4-FFF2-40B4-BE49-F238E27FC236}">
                <a16:creationId xmlns:a16="http://schemas.microsoft.com/office/drawing/2014/main" id="{FA782C5E-09B1-D4F8-D2F7-907D24007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32" y="5740561"/>
            <a:ext cx="1655134" cy="819917"/>
          </a:xfrm>
          <a:prstGeom prst="rect">
            <a:avLst/>
          </a:prstGeom>
        </p:spPr>
      </p:pic>
      <p:pic>
        <p:nvPicPr>
          <p:cNvPr id="6" name="Bildobjekt 5">
            <a:extLst>
              <a:ext uri="{FF2B5EF4-FFF2-40B4-BE49-F238E27FC236}">
                <a16:creationId xmlns:a16="http://schemas.microsoft.com/office/drawing/2014/main" id="{290B763E-53D8-F989-0136-C555C95FF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2829" y="5499352"/>
            <a:ext cx="1221697" cy="1237807"/>
          </a:xfrm>
          <a:prstGeom prst="rect">
            <a:avLst/>
          </a:prstGeom>
        </p:spPr>
      </p:pic>
      <p:sp>
        <p:nvSpPr>
          <p:cNvPr id="3" name="Rubrik 1">
            <a:extLst>
              <a:ext uri="{FF2B5EF4-FFF2-40B4-BE49-F238E27FC236}">
                <a16:creationId xmlns:a16="http://schemas.microsoft.com/office/drawing/2014/main" id="{29A6146D-5089-E8EA-6C39-E77071266474}"/>
              </a:ext>
            </a:extLst>
          </p:cNvPr>
          <p:cNvSpPr>
            <a:spLocks noGrp="1"/>
          </p:cNvSpPr>
          <p:nvPr>
            <p:ph type="ctrTitle"/>
          </p:nvPr>
        </p:nvSpPr>
        <p:spPr>
          <a:xfrm>
            <a:off x="1524000" y="317039"/>
            <a:ext cx="9144000" cy="1308847"/>
          </a:xfrm>
        </p:spPr>
        <p:txBody>
          <a:bodyPr>
            <a:normAutofit/>
          </a:bodyPr>
          <a:lstStyle/>
          <a:p>
            <a:r>
              <a:rPr lang="sv-SE" sz="4000" dirty="0">
                <a:solidFill>
                  <a:schemeClr val="accent6">
                    <a:lumMod val="40000"/>
                    <a:lumOff val="60000"/>
                  </a:schemeClr>
                </a:solidFill>
                <a:latin typeface="Oswald" panose="00000500000000000000" pitchFamily="2" charset="0"/>
                <a:ea typeface="Calibri" panose="020F0502020204030204" pitchFamily="34" charset="0"/>
              </a:rPr>
              <a:t>www.leadergrogrund.se</a:t>
            </a:r>
            <a:endParaRPr lang="sv-SE" sz="4000" dirty="0">
              <a:solidFill>
                <a:schemeClr val="accent6">
                  <a:lumMod val="40000"/>
                  <a:lumOff val="60000"/>
                </a:schemeClr>
              </a:solidFill>
              <a:effectLst/>
              <a:latin typeface="Oswald" panose="00000500000000000000" pitchFamily="2" charset="0"/>
              <a:ea typeface="Calibri" panose="020F0502020204030204" pitchFamily="34" charset="0"/>
            </a:endParaRPr>
          </a:p>
        </p:txBody>
      </p:sp>
      <p:sp>
        <p:nvSpPr>
          <p:cNvPr id="7" name="Underrubrik 2">
            <a:extLst>
              <a:ext uri="{FF2B5EF4-FFF2-40B4-BE49-F238E27FC236}">
                <a16:creationId xmlns:a16="http://schemas.microsoft.com/office/drawing/2014/main" id="{314BE737-5207-B96C-0409-18F324935E3C}"/>
              </a:ext>
            </a:extLst>
          </p:cNvPr>
          <p:cNvSpPr>
            <a:spLocks noGrp="1"/>
          </p:cNvSpPr>
          <p:nvPr>
            <p:ph type="subTitle" idx="1"/>
          </p:nvPr>
        </p:nvSpPr>
        <p:spPr>
          <a:xfrm>
            <a:off x="860612" y="1625886"/>
            <a:ext cx="10883153" cy="3277809"/>
          </a:xfrm>
        </p:spPr>
        <p:txBody>
          <a:bodyPr>
            <a:noAutofit/>
          </a:bodyPr>
          <a:lstStyle/>
          <a:p>
            <a:pPr lvl="0" algn="l">
              <a:lnSpc>
                <a:spcPct val="120000"/>
              </a:lnSpc>
              <a:spcBef>
                <a:spcPts val="1200"/>
              </a:spcBef>
              <a:spcAft>
                <a:spcPts val="1000"/>
              </a:spcAft>
            </a:pPr>
            <a:endParaRPr lang="sv-SE" sz="2200" dirty="0">
              <a:effectLst/>
              <a:latin typeface="Roboto Serif"/>
              <a:ea typeface="Times New Roman" panose="02020603050405020304" pitchFamily="18" charset="0"/>
              <a:cs typeface="Times New Roman" panose="02020603050405020304" pitchFamily="18" charset="0"/>
            </a:endParaRPr>
          </a:p>
          <a:p>
            <a:r>
              <a:rPr lang="sv-SE" sz="1800" dirty="0">
                <a:solidFill>
                  <a:srgbClr val="000000"/>
                </a:solidFill>
                <a:effectLst/>
                <a:latin typeface="Roboto Serif"/>
                <a:ea typeface="Calibri" panose="020F0502020204030204" pitchFamily="34" charset="0"/>
              </a:rPr>
              <a:t>Ingrid Hedlund</a:t>
            </a:r>
            <a:endParaRPr lang="sv-SE" sz="1800" dirty="0">
              <a:effectLst/>
              <a:latin typeface="Roboto Serif"/>
              <a:ea typeface="Calibri" panose="020F0502020204030204" pitchFamily="34" charset="0"/>
            </a:endParaRPr>
          </a:p>
          <a:p>
            <a:r>
              <a:rPr lang="sv-SE" sz="1800" dirty="0">
                <a:solidFill>
                  <a:srgbClr val="000000"/>
                </a:solidFill>
                <a:effectLst/>
                <a:latin typeface="Roboto Serif"/>
                <a:ea typeface="Calibri" panose="020F0502020204030204" pitchFamily="34" charset="0"/>
              </a:rPr>
              <a:t>Verksamhetschef</a:t>
            </a:r>
            <a:endParaRPr lang="sv-SE" sz="1800" dirty="0">
              <a:effectLst/>
              <a:latin typeface="Roboto Serif"/>
              <a:ea typeface="Calibri" panose="020F0502020204030204" pitchFamily="34" charset="0"/>
            </a:endParaRPr>
          </a:p>
          <a:p>
            <a:r>
              <a:rPr lang="sv-SE" sz="1800" dirty="0">
                <a:solidFill>
                  <a:srgbClr val="000000"/>
                </a:solidFill>
                <a:effectLst/>
                <a:latin typeface="Roboto Serif"/>
                <a:ea typeface="Calibri" panose="020F0502020204030204" pitchFamily="34" charset="0"/>
              </a:rPr>
              <a:t> </a:t>
            </a:r>
            <a:endParaRPr lang="sv-SE" sz="1800" dirty="0">
              <a:effectLst/>
              <a:latin typeface="Roboto Serif"/>
              <a:ea typeface="Calibri" panose="020F0502020204030204" pitchFamily="34" charset="0"/>
            </a:endParaRPr>
          </a:p>
          <a:p>
            <a:r>
              <a:rPr lang="sv-SE" sz="1800" b="1" dirty="0">
                <a:solidFill>
                  <a:srgbClr val="000000"/>
                </a:solidFill>
                <a:effectLst/>
                <a:latin typeface="Roboto Serif"/>
                <a:ea typeface="Calibri" panose="020F0502020204030204" pitchFamily="34" charset="0"/>
              </a:rPr>
              <a:t>Leader Sjö, Skog &amp; Fjäll/Grogrund</a:t>
            </a:r>
            <a:endParaRPr lang="sv-SE" sz="1800" dirty="0">
              <a:effectLst/>
              <a:latin typeface="Roboto Serif"/>
              <a:ea typeface="Calibri" panose="020F0502020204030204" pitchFamily="34" charset="0"/>
            </a:endParaRPr>
          </a:p>
          <a:p>
            <a:r>
              <a:rPr lang="sv-SE" sz="1800" dirty="0">
                <a:solidFill>
                  <a:srgbClr val="000000"/>
                </a:solidFill>
                <a:effectLst/>
                <a:latin typeface="Roboto Serif"/>
                <a:ea typeface="Calibri" panose="020F0502020204030204" pitchFamily="34" charset="0"/>
              </a:rPr>
              <a:t>070-585 76 10</a:t>
            </a:r>
            <a:endParaRPr lang="sv-SE" sz="1800" dirty="0">
              <a:effectLst/>
              <a:latin typeface="Roboto Serif"/>
              <a:ea typeface="Calibri" panose="020F0502020204030204" pitchFamily="34" charset="0"/>
            </a:endParaRPr>
          </a:p>
          <a:p>
            <a:r>
              <a:rPr lang="sv-SE" sz="1800" u="sng" dirty="0">
                <a:solidFill>
                  <a:srgbClr val="000000"/>
                </a:solidFill>
                <a:effectLst/>
                <a:latin typeface="Roboto Serif"/>
                <a:ea typeface="Calibri" panose="020F0502020204030204" pitchFamily="34" charset="0"/>
                <a:hlinkClick r:id="rId5"/>
              </a:rPr>
              <a:t>ingrid@sjoskogfjall.se</a:t>
            </a:r>
            <a:endParaRPr lang="sv-SE" sz="1800" dirty="0">
              <a:effectLst/>
              <a:latin typeface="Roboto Serif"/>
              <a:ea typeface="Calibri" panose="020F0502020204030204" pitchFamily="34" charset="0"/>
            </a:endParaRPr>
          </a:p>
          <a:p>
            <a:pPr lvl="0" algn="l">
              <a:lnSpc>
                <a:spcPct val="120000"/>
              </a:lnSpc>
              <a:spcBef>
                <a:spcPts val="1200"/>
              </a:spcBef>
              <a:spcAft>
                <a:spcPts val="1000"/>
              </a:spcAft>
            </a:pPr>
            <a:endParaRPr lang="sv-SE"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3028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E9323A8-94BE-5BB9-E0BF-536473DAED1F}"/>
              </a:ext>
            </a:extLst>
          </p:cNvPr>
          <p:cNvSpPr txBox="1"/>
          <p:nvPr/>
        </p:nvSpPr>
        <p:spPr>
          <a:xfrm>
            <a:off x="541867" y="855854"/>
            <a:ext cx="11142133" cy="1538883"/>
          </a:xfrm>
          <a:prstGeom prst="rect">
            <a:avLst/>
          </a:prstGeom>
          <a:noFill/>
        </p:spPr>
        <p:txBody>
          <a:bodyPr wrap="square">
            <a:spAutoFit/>
          </a:bodyPr>
          <a:lstStyle/>
          <a:p>
            <a:pPr algn="ctr" rtl="0" fontAlgn="base"/>
            <a:r>
              <a:rPr lang="sv-SE" sz="4800" b="0" i="0" dirty="0">
                <a:solidFill>
                  <a:schemeClr val="accent6">
                    <a:lumMod val="60000"/>
                    <a:lumOff val="40000"/>
                  </a:schemeClr>
                </a:solidFill>
                <a:effectLst/>
                <a:latin typeface="Oswald" panose="00000500000000000000" pitchFamily="2" charset="0"/>
              </a:rPr>
              <a:t>Vad är Leader? </a:t>
            </a:r>
          </a:p>
          <a:p>
            <a:pPr algn="l" rtl="0" fontAlgn="base"/>
            <a:endParaRPr lang="sv-SE" sz="2800" dirty="0">
              <a:solidFill>
                <a:schemeClr val="accent6">
                  <a:lumMod val="60000"/>
                  <a:lumOff val="40000"/>
                </a:schemeClr>
              </a:solidFill>
              <a:latin typeface="Oswald" panose="00000500000000000000" pitchFamily="2" charset="0"/>
            </a:endParaRPr>
          </a:p>
          <a:p>
            <a:pPr marL="900430">
              <a:spcAft>
                <a:spcPts val="600"/>
              </a:spcAft>
            </a:pPr>
            <a:endParaRPr lang="sv-SE" sz="18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endParaRPr>
          </a:p>
        </p:txBody>
      </p:sp>
      <p:sp>
        <p:nvSpPr>
          <p:cNvPr id="2" name="textruta 1">
            <a:extLst>
              <a:ext uri="{FF2B5EF4-FFF2-40B4-BE49-F238E27FC236}">
                <a16:creationId xmlns:a16="http://schemas.microsoft.com/office/drawing/2014/main" id="{50D5DA2C-0473-1E78-FC5C-A1402C321461}"/>
              </a:ext>
            </a:extLst>
          </p:cNvPr>
          <p:cNvSpPr txBox="1"/>
          <p:nvPr/>
        </p:nvSpPr>
        <p:spPr>
          <a:xfrm flipH="1">
            <a:off x="700291" y="2222697"/>
            <a:ext cx="10791418" cy="2339102"/>
          </a:xfrm>
          <a:prstGeom prst="rect">
            <a:avLst/>
          </a:prstGeom>
          <a:noFill/>
        </p:spPr>
        <p:txBody>
          <a:bodyPr wrap="square" rtlCol="0">
            <a:spAutoFit/>
          </a:bodyPr>
          <a:lstStyle/>
          <a:p>
            <a:pPr algn="ctr" rtl="0" fontAlgn="base"/>
            <a:r>
              <a:rPr lang="sv-SE" sz="2800" b="1" i="0" dirty="0">
                <a:effectLst/>
                <a:latin typeface="Oswald ExtraLight" panose="00000300000000000000" pitchFamily="2" charset="0"/>
              </a:rPr>
              <a:t>En metod för landsbygdsutveckling</a:t>
            </a:r>
          </a:p>
          <a:p>
            <a:pPr algn="l" rtl="0" fontAlgn="base"/>
            <a:endParaRPr lang="sv-SE" sz="2800" b="0" i="0" dirty="0">
              <a:solidFill>
                <a:schemeClr val="accent6">
                  <a:lumMod val="60000"/>
                  <a:lumOff val="40000"/>
                </a:schemeClr>
              </a:solidFill>
              <a:effectLst/>
              <a:latin typeface="Oswald" panose="00000500000000000000" pitchFamily="2" charset="0"/>
            </a:endParaRPr>
          </a:p>
          <a:p>
            <a:pPr algn="l" rtl="0" fontAlgn="base"/>
            <a:r>
              <a:rPr lang="sv-SE" sz="1800" b="0" i="0" dirty="0">
                <a:solidFill>
                  <a:srgbClr val="000000"/>
                </a:solidFill>
                <a:effectLst/>
                <a:latin typeface="Roboto Serif"/>
              </a:rPr>
              <a:t>Leader är en metod för landsbygdsutveckling som introducerades av EU 1991. I metoden står lokal förankring, initiativkraft och engagemang i centrum. Utveckling av en plats genomförs mest effektivt av </a:t>
            </a:r>
            <a:r>
              <a:rPr lang="sv-SE" dirty="0">
                <a:solidFill>
                  <a:srgbClr val="000000"/>
                </a:solidFill>
                <a:latin typeface="Roboto Serif"/>
              </a:rPr>
              <a:t>de</a:t>
            </a:r>
            <a:r>
              <a:rPr lang="sv-SE" sz="1800" b="0" i="0" dirty="0">
                <a:solidFill>
                  <a:srgbClr val="000000"/>
                </a:solidFill>
                <a:effectLst/>
                <a:latin typeface="Roboto Serif"/>
              </a:rPr>
              <a:t> som bor och verkar där – förening, lokala företag och andra organisationer. </a:t>
            </a:r>
          </a:p>
          <a:p>
            <a:pPr algn="l" rtl="0" fontAlgn="base"/>
            <a:endParaRPr lang="sv-SE" dirty="0">
              <a:solidFill>
                <a:srgbClr val="000000"/>
              </a:solidFill>
              <a:latin typeface="Roboto Serif"/>
            </a:endParaRPr>
          </a:p>
          <a:p>
            <a:endParaRPr lang="sv-SE" dirty="0"/>
          </a:p>
        </p:txBody>
      </p:sp>
    </p:spTree>
    <p:extLst>
      <p:ext uri="{BB962C8B-B14F-4D97-AF65-F5344CB8AC3E}">
        <p14:creationId xmlns:p14="http://schemas.microsoft.com/office/powerpoint/2010/main" val="203339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E9323A8-94BE-5BB9-E0BF-536473DAED1F}"/>
              </a:ext>
            </a:extLst>
          </p:cNvPr>
          <p:cNvSpPr txBox="1"/>
          <p:nvPr/>
        </p:nvSpPr>
        <p:spPr>
          <a:xfrm>
            <a:off x="761675" y="2236246"/>
            <a:ext cx="11142133" cy="3693319"/>
          </a:xfrm>
          <a:prstGeom prst="rect">
            <a:avLst/>
          </a:prstGeom>
          <a:noFill/>
        </p:spPr>
        <p:txBody>
          <a:bodyPr wrap="square">
            <a:spAutoFit/>
          </a:bodyPr>
          <a:lstStyle/>
          <a:p>
            <a:pPr algn="l" rtl="0" fontAlgn="base"/>
            <a:endParaRPr lang="sv-SE"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Oswald" panose="00000500000000000000" pitchFamily="2" charset="0"/>
              </a:rPr>
              <a:t>40 </a:t>
            </a:r>
            <a:r>
              <a:rPr lang="sv-SE" sz="1800" b="0" i="0" dirty="0" err="1">
                <a:solidFill>
                  <a:srgbClr val="000000"/>
                </a:solidFill>
                <a:effectLst/>
                <a:latin typeface="Oswald" panose="00000500000000000000" pitchFamily="2" charset="0"/>
              </a:rPr>
              <a:t>leaderområden</a:t>
            </a:r>
            <a:r>
              <a:rPr lang="sv-SE" sz="1800" b="0" i="0" dirty="0">
                <a:solidFill>
                  <a:srgbClr val="000000"/>
                </a:solidFill>
                <a:effectLst/>
                <a:latin typeface="Oswald" panose="00000500000000000000" pitchFamily="2" charset="0"/>
              </a:rPr>
              <a:t> i Sverige</a:t>
            </a:r>
          </a:p>
          <a:p>
            <a:pPr algn="l" rtl="0" fontAlgn="base"/>
            <a:r>
              <a:rPr lang="sv-SE" sz="1800" b="0" i="0" dirty="0">
                <a:solidFill>
                  <a:srgbClr val="000000"/>
                </a:solidFill>
                <a:effectLst/>
                <a:latin typeface="Roboto Serif"/>
              </a:rPr>
              <a:t>För att säkerställa ett lokalt fokus drivs </a:t>
            </a:r>
            <a:r>
              <a:rPr lang="sv-SE" sz="1800" b="0" i="0" dirty="0" err="1">
                <a:solidFill>
                  <a:srgbClr val="000000"/>
                </a:solidFill>
                <a:effectLst/>
                <a:latin typeface="Roboto Serif"/>
              </a:rPr>
              <a:t>leadermetoden</a:t>
            </a:r>
            <a:r>
              <a:rPr lang="sv-SE" sz="1800" b="0" i="0" dirty="0">
                <a:solidFill>
                  <a:srgbClr val="000000"/>
                </a:solidFill>
                <a:effectLst/>
                <a:latin typeface="Roboto Serif"/>
              </a:rPr>
              <a:t> i geografiskt avgränsade områden, så kallade </a:t>
            </a:r>
            <a:r>
              <a:rPr lang="sv-SE" sz="1800" b="0" i="0" dirty="0" err="1">
                <a:solidFill>
                  <a:srgbClr val="000000"/>
                </a:solidFill>
                <a:effectLst/>
                <a:latin typeface="Roboto Serif"/>
              </a:rPr>
              <a:t>leaderområden</a:t>
            </a:r>
            <a:r>
              <a:rPr lang="sv-SE" sz="1800" b="0" i="0" dirty="0">
                <a:solidFill>
                  <a:srgbClr val="000000"/>
                </a:solidFill>
                <a:effectLst/>
                <a:latin typeface="Roboto Serif"/>
              </a:rPr>
              <a:t>. </a:t>
            </a:r>
          </a:p>
          <a:p>
            <a:pPr algn="l" rtl="0" fontAlgn="base"/>
            <a:endParaRPr lang="sv-SE" dirty="0">
              <a:solidFill>
                <a:srgbClr val="000000"/>
              </a:solidFill>
              <a:latin typeface="Roboto Serif"/>
            </a:endParaRPr>
          </a:p>
          <a:p>
            <a:pPr algn="l" rtl="0" fontAlgn="base"/>
            <a:r>
              <a:rPr lang="sv-SE" sz="1800" b="0" i="0" dirty="0">
                <a:solidFill>
                  <a:srgbClr val="000000"/>
                </a:solidFill>
                <a:effectLst/>
                <a:latin typeface="Oswald" panose="00000500000000000000" pitchFamily="2" charset="0"/>
              </a:rPr>
              <a:t>Lokala utvecklingsstrategier </a:t>
            </a:r>
            <a:endParaRPr lang="sv-SE" dirty="0">
              <a:solidFill>
                <a:srgbClr val="000000"/>
              </a:solidFill>
              <a:latin typeface="Roboto Serif"/>
            </a:endParaRPr>
          </a:p>
          <a:p>
            <a:pPr algn="l" rtl="0" fontAlgn="base"/>
            <a:r>
              <a:rPr lang="sv-SE" sz="1800" b="0" i="0" dirty="0">
                <a:solidFill>
                  <a:srgbClr val="000000"/>
                </a:solidFill>
                <a:effectLst/>
                <a:latin typeface="Roboto Serif"/>
              </a:rPr>
              <a:t>För att bilda ett </a:t>
            </a:r>
            <a:r>
              <a:rPr lang="sv-SE" sz="1800" b="0" i="0" dirty="0" err="1">
                <a:solidFill>
                  <a:srgbClr val="000000"/>
                </a:solidFill>
                <a:effectLst/>
                <a:latin typeface="Roboto Serif"/>
              </a:rPr>
              <a:t>leaderområde</a:t>
            </a:r>
            <a:r>
              <a:rPr lang="sv-SE" sz="1800" b="0" i="0" dirty="0">
                <a:solidFill>
                  <a:srgbClr val="000000"/>
                </a:solidFill>
                <a:effectLst/>
                <a:latin typeface="Roboto Serif"/>
              </a:rPr>
              <a:t> krävs att lokala aktörer från ideell, privat och offentlig sektor går samman och arbetar fram en </a:t>
            </a:r>
            <a:r>
              <a:rPr lang="sv-SE" sz="1800" b="0" i="1" dirty="0">
                <a:solidFill>
                  <a:srgbClr val="000000"/>
                </a:solidFill>
                <a:effectLst/>
                <a:latin typeface="Roboto Serif"/>
              </a:rPr>
              <a:t>utvecklingsstrategi. </a:t>
            </a:r>
            <a:r>
              <a:rPr lang="sv-SE" sz="1800" b="0" i="0" dirty="0">
                <a:solidFill>
                  <a:srgbClr val="000000"/>
                </a:solidFill>
                <a:effectLst/>
                <a:latin typeface="Roboto Serif"/>
              </a:rPr>
              <a:t>Denna ska vara baserad på behov och förutsättningar för det specifika området. Strategin beskriver exempelvis vad som behöver göras för att öka sysselsättningen, få fler nya företag och för att området ska bli attraktivt och konkurrenskraftigt.  </a:t>
            </a:r>
            <a:endParaRPr lang="sv-SE" b="0" i="0" dirty="0">
              <a:solidFill>
                <a:srgbClr val="000000"/>
              </a:solidFill>
              <a:effectLst/>
              <a:latin typeface="Segoe UI" panose="020B0502040204020203" pitchFamily="34" charset="0"/>
            </a:endParaRPr>
          </a:p>
          <a:p>
            <a:pPr algn="l" rtl="0" fontAlgn="base"/>
            <a:endParaRPr lang="sv-SE" dirty="0">
              <a:solidFill>
                <a:srgbClr val="000000"/>
              </a:solidFill>
              <a:latin typeface="Segoe UI" panose="020B0502040204020203" pitchFamily="34" charset="0"/>
            </a:endParaRPr>
          </a:p>
          <a:p>
            <a:pPr algn="l" rtl="0" fontAlgn="base"/>
            <a:r>
              <a:rPr lang="sv-SE" dirty="0">
                <a:solidFill>
                  <a:srgbClr val="000000"/>
                </a:solidFill>
                <a:latin typeface="Roboto Serif"/>
              </a:rPr>
              <a:t>I </a:t>
            </a:r>
            <a:r>
              <a:rPr lang="sv-SE" sz="1800" b="0" i="0" dirty="0">
                <a:solidFill>
                  <a:srgbClr val="000000"/>
                </a:solidFill>
                <a:effectLst/>
                <a:latin typeface="Roboto Serif"/>
              </a:rPr>
              <a:t>hela EU finns över 3 500 </a:t>
            </a:r>
            <a:r>
              <a:rPr lang="sv-SE" sz="1800" b="0" i="0" dirty="0" err="1">
                <a:solidFill>
                  <a:srgbClr val="000000"/>
                </a:solidFill>
                <a:effectLst/>
                <a:latin typeface="Roboto Serif"/>
              </a:rPr>
              <a:t>Leaderområden</a:t>
            </a:r>
            <a:r>
              <a:rPr lang="sv-SE" sz="1800" b="0" i="0" dirty="0">
                <a:solidFill>
                  <a:srgbClr val="000000"/>
                </a:solidFill>
                <a:effectLst/>
                <a:latin typeface="Roboto Serif"/>
              </a:rPr>
              <a:t>. Alla </a:t>
            </a:r>
            <a:r>
              <a:rPr lang="sv-SE" sz="1800" b="0" i="0" dirty="0" err="1">
                <a:solidFill>
                  <a:srgbClr val="000000"/>
                </a:solidFill>
                <a:effectLst/>
                <a:latin typeface="Roboto Serif"/>
              </a:rPr>
              <a:t>leaderområden</a:t>
            </a:r>
            <a:r>
              <a:rPr lang="sv-SE" sz="1800" b="0" i="0" dirty="0">
                <a:solidFill>
                  <a:srgbClr val="000000"/>
                </a:solidFill>
                <a:effectLst/>
                <a:latin typeface="Roboto Serif"/>
              </a:rPr>
              <a:t> är egna föreningar.  </a:t>
            </a:r>
            <a:endParaRPr lang="sv-SE" b="0" i="0" dirty="0">
              <a:solidFill>
                <a:srgbClr val="000000"/>
              </a:solidFill>
              <a:effectLst/>
              <a:latin typeface="Segoe UI" panose="020B0502040204020203" pitchFamily="34" charset="0"/>
            </a:endParaRPr>
          </a:p>
          <a:p>
            <a:pPr marL="900430">
              <a:spcAft>
                <a:spcPts val="600"/>
              </a:spcAft>
            </a:pPr>
            <a:endParaRPr lang="sv-SE" sz="18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endParaRPr>
          </a:p>
        </p:txBody>
      </p:sp>
      <p:sp>
        <p:nvSpPr>
          <p:cNvPr id="2" name="textruta 1">
            <a:extLst>
              <a:ext uri="{FF2B5EF4-FFF2-40B4-BE49-F238E27FC236}">
                <a16:creationId xmlns:a16="http://schemas.microsoft.com/office/drawing/2014/main" id="{121E85BC-D9AD-2524-A0A2-C62461EE32A4}"/>
              </a:ext>
            </a:extLst>
          </p:cNvPr>
          <p:cNvSpPr txBox="1"/>
          <p:nvPr/>
        </p:nvSpPr>
        <p:spPr>
          <a:xfrm>
            <a:off x="1189456" y="849179"/>
            <a:ext cx="8332618" cy="769441"/>
          </a:xfrm>
          <a:prstGeom prst="rect">
            <a:avLst/>
          </a:prstGeom>
          <a:noFill/>
        </p:spPr>
        <p:txBody>
          <a:bodyPr wrap="square" rtlCol="0">
            <a:spAutoFit/>
          </a:bodyPr>
          <a:lstStyle/>
          <a:p>
            <a:pPr algn="ctr" rtl="0" fontAlgn="base"/>
            <a:r>
              <a:rPr lang="sv-SE" sz="4400" dirty="0" err="1">
                <a:solidFill>
                  <a:schemeClr val="accent6">
                    <a:lumMod val="60000"/>
                    <a:lumOff val="40000"/>
                  </a:schemeClr>
                </a:solidFill>
                <a:latin typeface="Oswald" panose="00000500000000000000" pitchFamily="2" charset="0"/>
              </a:rPr>
              <a:t>Leaderområden</a:t>
            </a:r>
            <a:endParaRPr lang="sv-SE" sz="4400" b="0" i="0" dirty="0">
              <a:solidFill>
                <a:schemeClr val="accent6">
                  <a:lumMod val="60000"/>
                  <a:lumOff val="40000"/>
                </a:schemeClr>
              </a:solidFill>
              <a:effectLst/>
              <a:latin typeface="Oswald" panose="00000500000000000000" pitchFamily="2" charset="0"/>
            </a:endParaRPr>
          </a:p>
        </p:txBody>
      </p:sp>
    </p:spTree>
    <p:extLst>
      <p:ext uri="{BB962C8B-B14F-4D97-AF65-F5344CB8AC3E}">
        <p14:creationId xmlns:p14="http://schemas.microsoft.com/office/powerpoint/2010/main" val="428302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E9323A8-94BE-5BB9-E0BF-536473DAED1F}"/>
              </a:ext>
            </a:extLst>
          </p:cNvPr>
          <p:cNvSpPr txBox="1"/>
          <p:nvPr/>
        </p:nvSpPr>
        <p:spPr>
          <a:xfrm>
            <a:off x="541867" y="855854"/>
            <a:ext cx="11142133" cy="646331"/>
          </a:xfrm>
          <a:prstGeom prst="rect">
            <a:avLst/>
          </a:prstGeom>
          <a:noFill/>
        </p:spPr>
        <p:txBody>
          <a:bodyPr wrap="square">
            <a:spAutoFit/>
          </a:bodyPr>
          <a:lstStyle/>
          <a:p>
            <a:pPr algn="l" rtl="0" fontAlgn="base"/>
            <a:endParaRPr lang="sv-SE" b="0" i="0" dirty="0">
              <a:solidFill>
                <a:srgbClr val="000000"/>
              </a:solidFill>
              <a:effectLst/>
              <a:latin typeface="Segoe UI" panose="020B0502040204020203" pitchFamily="34" charset="0"/>
            </a:endParaRPr>
          </a:p>
          <a:p>
            <a:pPr marL="900430">
              <a:spcAft>
                <a:spcPts val="600"/>
              </a:spcAft>
            </a:pPr>
            <a:endParaRPr lang="sv-SE" sz="18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endParaRPr>
          </a:p>
        </p:txBody>
      </p:sp>
      <p:pic>
        <p:nvPicPr>
          <p:cNvPr id="2" name="Bildobjekt 1">
            <a:extLst>
              <a:ext uri="{FF2B5EF4-FFF2-40B4-BE49-F238E27FC236}">
                <a16:creationId xmlns:a16="http://schemas.microsoft.com/office/drawing/2014/main" id="{A9FA6236-4486-2EE6-4C62-8060A3696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143" y="1052125"/>
            <a:ext cx="1958933" cy="970411"/>
          </a:xfrm>
          <a:prstGeom prst="rect">
            <a:avLst/>
          </a:prstGeom>
        </p:spPr>
      </p:pic>
      <p:pic>
        <p:nvPicPr>
          <p:cNvPr id="4" name="Bildobjekt 3" descr="En bild som visar siluett&#10;&#10;Automatiskt genererad beskrivning">
            <a:extLst>
              <a:ext uri="{FF2B5EF4-FFF2-40B4-BE49-F238E27FC236}">
                <a16:creationId xmlns:a16="http://schemas.microsoft.com/office/drawing/2014/main" id="{17A596FD-3802-6126-3898-928BADB43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595" y="978547"/>
            <a:ext cx="3543795" cy="4725059"/>
          </a:xfrm>
          <a:prstGeom prst="rect">
            <a:avLst/>
          </a:prstGeom>
        </p:spPr>
      </p:pic>
      <p:pic>
        <p:nvPicPr>
          <p:cNvPr id="7" name="Bildobjekt 6" descr="En bild som visar logotyp&#10;&#10;Automatiskt genererad beskrivning">
            <a:extLst>
              <a:ext uri="{FF2B5EF4-FFF2-40B4-BE49-F238E27FC236}">
                <a16:creationId xmlns:a16="http://schemas.microsoft.com/office/drawing/2014/main" id="{D14F136D-5E06-5E7E-CC1E-CCAE93063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546" y="4047234"/>
            <a:ext cx="2135673" cy="967544"/>
          </a:xfrm>
          <a:prstGeom prst="rect">
            <a:avLst/>
          </a:prstGeom>
        </p:spPr>
      </p:pic>
      <p:sp>
        <p:nvSpPr>
          <p:cNvPr id="8" name="textruta 7">
            <a:extLst>
              <a:ext uri="{FF2B5EF4-FFF2-40B4-BE49-F238E27FC236}">
                <a16:creationId xmlns:a16="http://schemas.microsoft.com/office/drawing/2014/main" id="{CE60ADC2-05BC-441A-ED86-CFAD42152FC2}"/>
              </a:ext>
            </a:extLst>
          </p:cNvPr>
          <p:cNvSpPr txBox="1"/>
          <p:nvPr/>
        </p:nvSpPr>
        <p:spPr>
          <a:xfrm>
            <a:off x="3552092" y="1248508"/>
            <a:ext cx="2543908" cy="646331"/>
          </a:xfrm>
          <a:prstGeom prst="rect">
            <a:avLst/>
          </a:prstGeom>
          <a:noFill/>
        </p:spPr>
        <p:txBody>
          <a:bodyPr wrap="square" rtlCol="0">
            <a:spAutoFit/>
          </a:bodyPr>
          <a:lstStyle/>
          <a:p>
            <a:r>
              <a:rPr lang="sv-SE" dirty="0"/>
              <a:t>Åre, Krokom, Berg, Östersund &amp; Härjedalen</a:t>
            </a:r>
          </a:p>
        </p:txBody>
      </p:sp>
      <p:sp>
        <p:nvSpPr>
          <p:cNvPr id="11" name="textruta 10">
            <a:extLst>
              <a:ext uri="{FF2B5EF4-FFF2-40B4-BE49-F238E27FC236}">
                <a16:creationId xmlns:a16="http://schemas.microsoft.com/office/drawing/2014/main" id="{78A15803-02D6-0A88-5E41-27BBACF02D7F}"/>
              </a:ext>
            </a:extLst>
          </p:cNvPr>
          <p:cNvSpPr txBox="1"/>
          <p:nvPr/>
        </p:nvSpPr>
        <p:spPr>
          <a:xfrm>
            <a:off x="3552092" y="2915892"/>
            <a:ext cx="2347546" cy="369332"/>
          </a:xfrm>
          <a:prstGeom prst="rect">
            <a:avLst/>
          </a:prstGeom>
          <a:noFill/>
        </p:spPr>
        <p:txBody>
          <a:bodyPr wrap="square" rtlCol="0">
            <a:spAutoFit/>
          </a:bodyPr>
          <a:lstStyle/>
          <a:p>
            <a:r>
              <a:rPr lang="sv-SE" dirty="0"/>
              <a:t>Strömsund &amp; Ragunda</a:t>
            </a:r>
          </a:p>
        </p:txBody>
      </p:sp>
      <p:sp>
        <p:nvSpPr>
          <p:cNvPr id="12" name="textruta 11">
            <a:extLst>
              <a:ext uri="{FF2B5EF4-FFF2-40B4-BE49-F238E27FC236}">
                <a16:creationId xmlns:a16="http://schemas.microsoft.com/office/drawing/2014/main" id="{61C5E278-1FC5-464E-0C06-09BEFD61A8BC}"/>
              </a:ext>
            </a:extLst>
          </p:cNvPr>
          <p:cNvSpPr txBox="1"/>
          <p:nvPr/>
        </p:nvSpPr>
        <p:spPr>
          <a:xfrm>
            <a:off x="3552092" y="4306278"/>
            <a:ext cx="2347546" cy="369332"/>
          </a:xfrm>
          <a:prstGeom prst="rect">
            <a:avLst/>
          </a:prstGeom>
          <a:noFill/>
        </p:spPr>
        <p:txBody>
          <a:bodyPr wrap="square" rtlCol="0">
            <a:spAutoFit/>
          </a:bodyPr>
          <a:lstStyle/>
          <a:p>
            <a:r>
              <a:rPr lang="sv-SE" dirty="0"/>
              <a:t>Bräcke</a:t>
            </a:r>
          </a:p>
        </p:txBody>
      </p:sp>
      <p:pic>
        <p:nvPicPr>
          <p:cNvPr id="6" name="Bildobjekt 5" descr="En bild som visar text">
            <a:extLst>
              <a:ext uri="{FF2B5EF4-FFF2-40B4-BE49-F238E27FC236}">
                <a16:creationId xmlns:a16="http://schemas.microsoft.com/office/drawing/2014/main" id="{AFFF06F9-E448-16D5-AD0F-DA172A961A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143" y="2493857"/>
            <a:ext cx="1960016" cy="970411"/>
          </a:xfrm>
          <a:prstGeom prst="rect">
            <a:avLst/>
          </a:prstGeom>
        </p:spPr>
      </p:pic>
    </p:spTree>
    <p:extLst>
      <p:ext uri="{BB962C8B-B14F-4D97-AF65-F5344CB8AC3E}">
        <p14:creationId xmlns:p14="http://schemas.microsoft.com/office/powerpoint/2010/main" val="3131429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E9323A8-94BE-5BB9-E0BF-536473DAED1F}"/>
              </a:ext>
            </a:extLst>
          </p:cNvPr>
          <p:cNvSpPr txBox="1"/>
          <p:nvPr/>
        </p:nvSpPr>
        <p:spPr>
          <a:xfrm>
            <a:off x="1099037" y="415636"/>
            <a:ext cx="10330963" cy="1908215"/>
          </a:xfrm>
          <a:prstGeom prst="rect">
            <a:avLst/>
          </a:prstGeom>
          <a:noFill/>
        </p:spPr>
        <p:txBody>
          <a:bodyPr wrap="square">
            <a:spAutoFit/>
          </a:bodyPr>
          <a:lstStyle/>
          <a:p>
            <a:pPr algn="l" rtl="0" fontAlgn="base"/>
            <a:r>
              <a:rPr lang="sv-SE" sz="2800" dirty="0">
                <a:solidFill>
                  <a:schemeClr val="accent6">
                    <a:lumMod val="60000"/>
                    <a:lumOff val="40000"/>
                  </a:schemeClr>
                </a:solidFill>
                <a:latin typeface="Oswald" panose="00000500000000000000" pitchFamily="2" charset="0"/>
              </a:rPr>
              <a:t>EU-finansiering gör skillnad</a:t>
            </a:r>
            <a:endParaRPr lang="sv-SE" sz="2800" b="0" i="0" dirty="0">
              <a:solidFill>
                <a:schemeClr val="accent6">
                  <a:lumMod val="60000"/>
                  <a:lumOff val="40000"/>
                </a:schemeClr>
              </a:solidFill>
              <a:effectLst/>
              <a:latin typeface="Oswald" panose="00000500000000000000" pitchFamily="2" charset="0"/>
            </a:endParaRPr>
          </a:p>
          <a:p>
            <a:pPr algn="l" rtl="0" fontAlgn="base"/>
            <a:r>
              <a:rPr lang="sv-SE" sz="1800" dirty="0" err="1">
                <a:solidFill>
                  <a:srgbClr val="000000"/>
                </a:solidFill>
                <a:effectLst/>
                <a:latin typeface="Roboto Serif"/>
                <a:ea typeface="Times New Roman" panose="02020603050405020304" pitchFamily="18" charset="0"/>
                <a:cs typeface="Times New Roman" panose="02020603050405020304" pitchFamily="18" charset="0"/>
              </a:rPr>
              <a:t>Leaderstödet</a:t>
            </a:r>
            <a:r>
              <a:rPr lang="sv-SE" sz="1800" dirty="0">
                <a:solidFill>
                  <a:srgbClr val="000000"/>
                </a:solidFill>
                <a:effectLst/>
                <a:latin typeface="Roboto Serif"/>
                <a:ea typeface="Times New Roman" panose="02020603050405020304" pitchFamily="18" charset="0"/>
                <a:cs typeface="Times New Roman" panose="02020603050405020304" pitchFamily="18" charset="0"/>
              </a:rPr>
              <a:t> kommer från EU, Europeiska jordbruksfonden för landsbygdsutveckling, svenska staten, kommuner och regioner.</a:t>
            </a:r>
          </a:p>
          <a:p>
            <a:pPr algn="l" rtl="0" fontAlgn="base"/>
            <a:endParaRPr lang="sv-SE" dirty="0">
              <a:solidFill>
                <a:srgbClr val="000000"/>
              </a:solidFill>
              <a:latin typeface="Roboto Serif"/>
              <a:ea typeface="Times New Roman" panose="02020603050405020304" pitchFamily="18" charset="0"/>
              <a:cs typeface="Times New Roman" panose="02020603050405020304" pitchFamily="18" charset="0"/>
            </a:endParaRPr>
          </a:p>
          <a:p>
            <a:pPr algn="l" rtl="0" fontAlgn="base"/>
            <a:r>
              <a:rPr lang="sv-SE" sz="1800" dirty="0">
                <a:solidFill>
                  <a:srgbClr val="000000"/>
                </a:solidFill>
                <a:effectLst/>
                <a:latin typeface="Roboto Serif"/>
                <a:ea typeface="Times New Roman" panose="02020603050405020304" pitchFamily="18" charset="0"/>
                <a:cs typeface="Times New Roman" panose="02020603050405020304" pitchFamily="18" charset="0"/>
              </a:rPr>
              <a:t>Under perioden 2023-2027 finns totalt cirka 1,7 miljarder kronor för att stärka Sveriges landsbygders konkurrenskraft och utveckling genom Leader.</a:t>
            </a:r>
            <a:endParaRPr lang="sv-SE" sz="18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endParaRPr>
          </a:p>
        </p:txBody>
      </p:sp>
      <p:sp>
        <p:nvSpPr>
          <p:cNvPr id="3" name="textruta 2">
            <a:extLst>
              <a:ext uri="{FF2B5EF4-FFF2-40B4-BE49-F238E27FC236}">
                <a16:creationId xmlns:a16="http://schemas.microsoft.com/office/drawing/2014/main" id="{C7273E14-59BA-223B-446E-DB9F6991A9C5}"/>
              </a:ext>
            </a:extLst>
          </p:cNvPr>
          <p:cNvSpPr txBox="1"/>
          <p:nvPr/>
        </p:nvSpPr>
        <p:spPr>
          <a:xfrm>
            <a:off x="1099037" y="2457050"/>
            <a:ext cx="8994532" cy="3468257"/>
          </a:xfrm>
          <a:prstGeom prst="rect">
            <a:avLst/>
          </a:prstGeom>
          <a:noFill/>
        </p:spPr>
        <p:txBody>
          <a:bodyPr wrap="square">
            <a:spAutoFit/>
          </a:bodyPr>
          <a:lstStyle/>
          <a:p>
            <a:pPr algn="l">
              <a:lnSpc>
                <a:spcPct val="120000"/>
              </a:lnSpc>
              <a:spcBef>
                <a:spcPts val="1200"/>
              </a:spcBef>
              <a:spcAft>
                <a:spcPts val="1000"/>
              </a:spcAft>
            </a:pPr>
            <a:r>
              <a:rPr lang="sv-SE" sz="1800" b="1" i="0" dirty="0">
                <a:solidFill>
                  <a:schemeClr val="accent6">
                    <a:lumMod val="60000"/>
                    <a:lumOff val="40000"/>
                  </a:schemeClr>
                </a:solidFill>
                <a:effectLst/>
                <a:latin typeface="Oswald" panose="00000500000000000000" pitchFamily="2" charset="0"/>
              </a:rPr>
              <a:t>Budget Leader Grogrund 2023-2027</a:t>
            </a:r>
          </a:p>
          <a:p>
            <a:pPr algn="l">
              <a:lnSpc>
                <a:spcPct val="120000"/>
              </a:lnSpc>
              <a:spcBef>
                <a:spcPts val="1200"/>
              </a:spcBef>
              <a:spcAft>
                <a:spcPts val="1000"/>
              </a:spcAft>
            </a:pPr>
            <a:r>
              <a:rPr lang="sv-SE" dirty="0">
                <a:effectLst/>
                <a:latin typeface="Oswald" panose="00000500000000000000" pitchFamily="2" charset="0"/>
                <a:ea typeface="Times New Roman" panose="02020603050405020304" pitchFamily="18" charset="0"/>
                <a:cs typeface="Times New Roman" panose="02020603050405020304" pitchFamily="18" charset="0"/>
              </a:rPr>
              <a:t>Totalt			50 103 644</a:t>
            </a:r>
          </a:p>
          <a:p>
            <a:pPr>
              <a:lnSpc>
                <a:spcPct val="120000"/>
              </a:lnSpc>
              <a:spcBef>
                <a:spcPts val="1200"/>
              </a:spcBef>
              <a:spcAft>
                <a:spcPts val="1000"/>
              </a:spcAft>
            </a:pPr>
            <a:r>
              <a:rPr lang="sv-SE" sz="1800" b="1" i="0" dirty="0">
                <a:solidFill>
                  <a:schemeClr val="accent6">
                    <a:lumMod val="60000"/>
                    <a:lumOff val="40000"/>
                  </a:schemeClr>
                </a:solidFill>
                <a:effectLst/>
                <a:latin typeface="Oswald" panose="00000500000000000000" pitchFamily="2" charset="0"/>
              </a:rPr>
              <a:t>Budget Leader 3sam Strömsund – Ragunda  </a:t>
            </a:r>
          </a:p>
          <a:p>
            <a:pPr>
              <a:lnSpc>
                <a:spcPct val="120000"/>
              </a:lnSpc>
              <a:spcBef>
                <a:spcPts val="1200"/>
              </a:spcBef>
              <a:spcAft>
                <a:spcPts val="1000"/>
              </a:spcAft>
            </a:pPr>
            <a:r>
              <a:rPr lang="sv-SE" dirty="0">
                <a:effectLst/>
                <a:latin typeface="Oswald" panose="00000500000000000000" pitchFamily="2" charset="0"/>
                <a:ea typeface="Times New Roman" panose="02020603050405020304" pitchFamily="18" charset="0"/>
                <a:cs typeface="Times New Roman" panose="02020603050405020304" pitchFamily="18" charset="0"/>
              </a:rPr>
              <a:t>Totalt			34 136 544</a:t>
            </a:r>
          </a:p>
          <a:p>
            <a:pPr>
              <a:lnSpc>
                <a:spcPct val="120000"/>
              </a:lnSpc>
              <a:spcBef>
                <a:spcPts val="1200"/>
              </a:spcBef>
              <a:spcAft>
                <a:spcPts val="1000"/>
              </a:spcAft>
            </a:pPr>
            <a:r>
              <a:rPr lang="sv-SE" sz="1800" b="1" i="0" dirty="0">
                <a:solidFill>
                  <a:schemeClr val="accent6">
                    <a:lumMod val="60000"/>
                    <a:lumOff val="40000"/>
                  </a:schemeClr>
                </a:solidFill>
                <a:effectLst/>
                <a:latin typeface="Oswald" panose="00000500000000000000" pitchFamily="2" charset="0"/>
              </a:rPr>
              <a:t>Budget Leader Mittland   </a:t>
            </a:r>
          </a:p>
          <a:p>
            <a:pPr>
              <a:lnSpc>
                <a:spcPct val="120000"/>
              </a:lnSpc>
              <a:spcBef>
                <a:spcPts val="1200"/>
              </a:spcBef>
              <a:spcAft>
                <a:spcPts val="1000"/>
              </a:spcAft>
            </a:pPr>
            <a:r>
              <a:rPr lang="sv-SE" dirty="0">
                <a:effectLst/>
                <a:latin typeface="Oswald" panose="00000500000000000000" pitchFamily="2" charset="0"/>
                <a:ea typeface="Times New Roman" panose="02020603050405020304" pitchFamily="18" charset="0"/>
                <a:cs typeface="Times New Roman" panose="02020603050405020304" pitchFamily="18" charset="0"/>
              </a:rPr>
              <a:t>Totalt			41 365 130</a:t>
            </a:r>
            <a:endParaRPr lang="sv-SE" b="1" dirty="0">
              <a:latin typeface="Oswald" panose="00000500000000000000" pitchFamily="2" charset="0"/>
              <a:cs typeface="Times New Roman" panose="02020603050405020304" pitchFamily="18" charset="0"/>
            </a:endParaRPr>
          </a:p>
        </p:txBody>
      </p:sp>
      <p:pic>
        <p:nvPicPr>
          <p:cNvPr id="2" name="Bildobjekt 1">
            <a:extLst>
              <a:ext uri="{FF2B5EF4-FFF2-40B4-BE49-F238E27FC236}">
                <a16:creationId xmlns:a16="http://schemas.microsoft.com/office/drawing/2014/main" id="{AFB068CB-2484-409F-04B6-11184B8D3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2193" y="5011514"/>
            <a:ext cx="1450171" cy="1469293"/>
          </a:xfrm>
          <a:prstGeom prst="rect">
            <a:avLst/>
          </a:prstGeom>
        </p:spPr>
      </p:pic>
      <p:pic>
        <p:nvPicPr>
          <p:cNvPr id="4" name="Bildobjekt 3">
            <a:extLst>
              <a:ext uri="{FF2B5EF4-FFF2-40B4-BE49-F238E27FC236}">
                <a16:creationId xmlns:a16="http://schemas.microsoft.com/office/drawing/2014/main" id="{FD4C0D97-C87B-1FB4-067D-A5EC05CD4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788" y="5116940"/>
            <a:ext cx="3276123" cy="1258442"/>
          </a:xfrm>
          <a:prstGeom prst="rect">
            <a:avLst/>
          </a:prstGeom>
        </p:spPr>
      </p:pic>
    </p:spTree>
    <p:extLst>
      <p:ext uri="{BB962C8B-B14F-4D97-AF65-F5344CB8AC3E}">
        <p14:creationId xmlns:p14="http://schemas.microsoft.com/office/powerpoint/2010/main" val="4054060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E9323A8-94BE-5BB9-E0BF-536473DAED1F}"/>
              </a:ext>
            </a:extLst>
          </p:cNvPr>
          <p:cNvSpPr txBox="1"/>
          <p:nvPr/>
        </p:nvSpPr>
        <p:spPr>
          <a:xfrm>
            <a:off x="1435640" y="1911653"/>
            <a:ext cx="4074095" cy="3970318"/>
          </a:xfrm>
          <a:prstGeom prst="rect">
            <a:avLst/>
          </a:prstGeom>
          <a:noFill/>
        </p:spPr>
        <p:txBody>
          <a:bodyPr wrap="square">
            <a:spAutoFit/>
          </a:bodyPr>
          <a:lstStyle/>
          <a:p>
            <a:pPr algn="l" rtl="0" fontAlgn="base"/>
            <a:endParaRPr lang="sv-SE" sz="1800" dirty="0">
              <a:solidFill>
                <a:srgbClr val="000000"/>
              </a:solidFill>
              <a:effectLst/>
              <a:latin typeface="Roboto Serif"/>
              <a:ea typeface="Times New Roman" panose="02020603050405020304" pitchFamily="18" charset="0"/>
              <a:cs typeface="Times New Roman" panose="02020603050405020304" pitchFamily="18" charset="0"/>
            </a:endParaRPr>
          </a:p>
          <a:p>
            <a:pPr algn="l" rtl="0" fontAlgn="base"/>
            <a:r>
              <a:rPr lang="sv-SE" sz="1800" dirty="0">
                <a:solidFill>
                  <a:srgbClr val="000000"/>
                </a:solidFill>
                <a:effectLst/>
                <a:latin typeface="Roboto Serif"/>
                <a:ea typeface="Times New Roman" panose="02020603050405020304" pitchFamily="18" charset="0"/>
                <a:cs typeface="Times New Roman" panose="02020603050405020304" pitchFamily="18" charset="0"/>
              </a:rPr>
              <a:t>	Lokal strategi</a:t>
            </a:r>
          </a:p>
          <a:p>
            <a:pPr algn="l" rtl="0" fontAlgn="base"/>
            <a:r>
              <a:rPr lang="sv-SE" dirty="0">
                <a:solidFill>
                  <a:srgbClr val="000000"/>
                </a:solidFill>
                <a:latin typeface="Roboto Serif"/>
                <a:ea typeface="Times New Roman" panose="02020603050405020304" pitchFamily="18" charset="0"/>
                <a:cs typeface="Times New Roman" panose="02020603050405020304" pitchFamily="18" charset="0"/>
              </a:rPr>
              <a:t>	</a:t>
            </a:r>
          </a:p>
          <a:p>
            <a:pPr algn="l" rtl="0" fontAlgn="base"/>
            <a:r>
              <a:rPr lang="sv-SE" dirty="0">
                <a:solidFill>
                  <a:srgbClr val="000000"/>
                </a:solidFill>
                <a:latin typeface="Roboto Serif"/>
                <a:ea typeface="Times New Roman" panose="02020603050405020304" pitchFamily="18" charset="0"/>
                <a:cs typeface="Times New Roman" panose="02020603050405020304" pitchFamily="18" charset="0"/>
              </a:rPr>
              <a:t>	</a:t>
            </a:r>
          </a:p>
          <a:p>
            <a:pPr algn="l" rtl="0" fontAlgn="base"/>
            <a:r>
              <a:rPr lang="sv-SE" dirty="0">
                <a:solidFill>
                  <a:srgbClr val="000000"/>
                </a:solidFill>
                <a:latin typeface="Roboto Serif"/>
                <a:ea typeface="Times New Roman" panose="02020603050405020304" pitchFamily="18" charset="0"/>
                <a:cs typeface="Times New Roman" panose="02020603050405020304" pitchFamily="18" charset="0"/>
              </a:rPr>
              <a:t>	Underifrånperspektiv</a:t>
            </a:r>
          </a:p>
          <a:p>
            <a:pPr algn="l" rtl="0" fontAlgn="base"/>
            <a:r>
              <a:rPr lang="sv-SE" sz="1800" dirty="0">
                <a:solidFill>
                  <a:srgbClr val="000000"/>
                </a:solidFill>
                <a:effectLst/>
                <a:latin typeface="Roboto Serif"/>
                <a:ea typeface="Times New Roman" panose="02020603050405020304" pitchFamily="18" charset="0"/>
                <a:cs typeface="Times New Roman" panose="02020603050405020304" pitchFamily="18" charset="0"/>
              </a:rPr>
              <a:t>	</a:t>
            </a:r>
          </a:p>
          <a:p>
            <a:pPr algn="l" rtl="0" fontAlgn="base"/>
            <a:r>
              <a:rPr lang="sv-SE" dirty="0">
                <a:solidFill>
                  <a:srgbClr val="000000"/>
                </a:solidFill>
                <a:latin typeface="Roboto Serif"/>
                <a:ea typeface="Times New Roman" panose="02020603050405020304" pitchFamily="18" charset="0"/>
                <a:cs typeface="Times New Roman" panose="02020603050405020304" pitchFamily="18" charset="0"/>
              </a:rPr>
              <a:t>	</a:t>
            </a:r>
          </a:p>
          <a:p>
            <a:pPr algn="l" rtl="0" fontAlgn="base"/>
            <a:r>
              <a:rPr lang="sv-SE" sz="1800" dirty="0">
                <a:solidFill>
                  <a:srgbClr val="000000"/>
                </a:solidFill>
                <a:effectLst/>
                <a:latin typeface="Roboto Serif"/>
                <a:ea typeface="Times New Roman" panose="02020603050405020304" pitchFamily="18" charset="0"/>
                <a:cs typeface="Times New Roman" panose="02020603050405020304" pitchFamily="18" charset="0"/>
              </a:rPr>
              <a:t>	LAG (styrelsen)</a:t>
            </a:r>
          </a:p>
          <a:p>
            <a:pPr algn="l" rtl="0" fontAlgn="base"/>
            <a:r>
              <a:rPr lang="sv-SE" dirty="0">
                <a:solidFill>
                  <a:srgbClr val="000000"/>
                </a:solidFill>
                <a:latin typeface="Roboto Serif"/>
                <a:ea typeface="Times New Roman" panose="02020603050405020304" pitchFamily="18" charset="0"/>
                <a:cs typeface="Times New Roman" panose="02020603050405020304" pitchFamily="18" charset="0"/>
              </a:rPr>
              <a:t>	</a:t>
            </a:r>
          </a:p>
          <a:p>
            <a:pPr algn="l" rtl="0" fontAlgn="base"/>
            <a:r>
              <a:rPr lang="sv-SE" dirty="0">
                <a:solidFill>
                  <a:srgbClr val="000000"/>
                </a:solidFill>
                <a:latin typeface="Roboto Serif"/>
                <a:ea typeface="Times New Roman" panose="02020603050405020304" pitchFamily="18" charset="0"/>
                <a:cs typeface="Times New Roman" panose="02020603050405020304" pitchFamily="18" charset="0"/>
              </a:rPr>
              <a:t>	</a:t>
            </a:r>
          </a:p>
          <a:p>
            <a:pPr algn="l" rtl="0" fontAlgn="base"/>
            <a:r>
              <a:rPr lang="sv-SE" dirty="0">
                <a:solidFill>
                  <a:srgbClr val="000000"/>
                </a:solidFill>
                <a:latin typeface="Roboto Serif"/>
                <a:ea typeface="Times New Roman" panose="02020603050405020304" pitchFamily="18" charset="0"/>
                <a:cs typeface="Times New Roman" panose="02020603050405020304" pitchFamily="18" charset="0"/>
              </a:rPr>
              <a:t>	Innovation</a:t>
            </a:r>
          </a:p>
          <a:p>
            <a:pPr algn="l" rtl="0" fontAlgn="base"/>
            <a:r>
              <a:rPr lang="sv-SE" sz="1800" dirty="0">
                <a:solidFill>
                  <a:srgbClr val="000000"/>
                </a:solidFill>
                <a:effectLst/>
                <a:latin typeface="Roboto Serif"/>
                <a:ea typeface="Times New Roman" panose="02020603050405020304" pitchFamily="18" charset="0"/>
                <a:cs typeface="Times New Roman" panose="02020603050405020304" pitchFamily="18" charset="0"/>
              </a:rPr>
              <a:t>	</a:t>
            </a:r>
          </a:p>
          <a:p>
            <a:pPr algn="l" rtl="0" fontAlgn="base"/>
            <a:r>
              <a:rPr lang="sv-SE" dirty="0">
                <a:solidFill>
                  <a:srgbClr val="000000"/>
                </a:solidFill>
                <a:latin typeface="Roboto Serif"/>
                <a:ea typeface="Times New Roman" panose="02020603050405020304" pitchFamily="18" charset="0"/>
                <a:cs typeface="Times New Roman" panose="02020603050405020304" pitchFamily="18" charset="0"/>
              </a:rPr>
              <a:t>		</a:t>
            </a:r>
          </a:p>
          <a:p>
            <a:pPr algn="l" rtl="0" fontAlgn="base"/>
            <a:r>
              <a:rPr lang="sv-SE" dirty="0">
                <a:solidFill>
                  <a:srgbClr val="000000"/>
                </a:solidFill>
                <a:latin typeface="Roboto Serif"/>
                <a:ea typeface="Times New Roman" panose="02020603050405020304" pitchFamily="18" charset="0"/>
                <a:cs typeface="Times New Roman" panose="02020603050405020304" pitchFamily="18" charset="0"/>
              </a:rPr>
              <a:t>	</a:t>
            </a:r>
            <a:endParaRPr lang="sv-SE" sz="18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endParaRPr>
          </a:p>
        </p:txBody>
      </p:sp>
      <p:pic>
        <p:nvPicPr>
          <p:cNvPr id="2" name="Bildobjekt 1">
            <a:extLst>
              <a:ext uri="{FF2B5EF4-FFF2-40B4-BE49-F238E27FC236}">
                <a16:creationId xmlns:a16="http://schemas.microsoft.com/office/drawing/2014/main" id="{65B089BD-8BC6-699E-467C-793824976F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578" y="2087728"/>
            <a:ext cx="594948" cy="533231"/>
          </a:xfrm>
          <a:prstGeom prst="rect">
            <a:avLst/>
          </a:prstGeom>
        </p:spPr>
      </p:pic>
      <p:sp>
        <p:nvSpPr>
          <p:cNvPr id="3" name="textruta 2">
            <a:extLst>
              <a:ext uri="{FF2B5EF4-FFF2-40B4-BE49-F238E27FC236}">
                <a16:creationId xmlns:a16="http://schemas.microsoft.com/office/drawing/2014/main" id="{04DBAB8E-413A-7881-1076-11651DD6335C}"/>
              </a:ext>
            </a:extLst>
          </p:cNvPr>
          <p:cNvSpPr txBox="1"/>
          <p:nvPr/>
        </p:nvSpPr>
        <p:spPr>
          <a:xfrm>
            <a:off x="1189456" y="849179"/>
            <a:ext cx="8332618" cy="769441"/>
          </a:xfrm>
          <a:prstGeom prst="rect">
            <a:avLst/>
          </a:prstGeom>
          <a:noFill/>
        </p:spPr>
        <p:txBody>
          <a:bodyPr wrap="square" rtlCol="0">
            <a:spAutoFit/>
          </a:bodyPr>
          <a:lstStyle/>
          <a:p>
            <a:pPr algn="ctr" rtl="0" fontAlgn="base"/>
            <a:r>
              <a:rPr lang="sv-SE" sz="4400" dirty="0" err="1">
                <a:solidFill>
                  <a:schemeClr val="accent6">
                    <a:lumMod val="60000"/>
                    <a:lumOff val="40000"/>
                  </a:schemeClr>
                </a:solidFill>
                <a:latin typeface="Oswald" panose="00000500000000000000" pitchFamily="2" charset="0"/>
              </a:rPr>
              <a:t>Leadermetodens</a:t>
            </a:r>
            <a:r>
              <a:rPr lang="sv-SE" sz="4400" dirty="0">
                <a:solidFill>
                  <a:schemeClr val="accent6">
                    <a:lumMod val="60000"/>
                    <a:lumOff val="40000"/>
                  </a:schemeClr>
                </a:solidFill>
                <a:latin typeface="Oswald" panose="00000500000000000000" pitchFamily="2" charset="0"/>
              </a:rPr>
              <a:t> sju principer</a:t>
            </a:r>
            <a:endParaRPr lang="sv-SE" sz="4400" b="0" i="0" dirty="0">
              <a:solidFill>
                <a:schemeClr val="accent6">
                  <a:lumMod val="60000"/>
                  <a:lumOff val="40000"/>
                </a:schemeClr>
              </a:solidFill>
              <a:effectLst/>
              <a:latin typeface="Oswald" panose="00000500000000000000" pitchFamily="2" charset="0"/>
            </a:endParaRPr>
          </a:p>
        </p:txBody>
      </p:sp>
      <p:sp>
        <p:nvSpPr>
          <p:cNvPr id="4" name="textruta 3">
            <a:extLst>
              <a:ext uri="{FF2B5EF4-FFF2-40B4-BE49-F238E27FC236}">
                <a16:creationId xmlns:a16="http://schemas.microsoft.com/office/drawing/2014/main" id="{6FFE283A-4D31-7B33-52E4-0E36E0571D64}"/>
              </a:ext>
            </a:extLst>
          </p:cNvPr>
          <p:cNvSpPr txBox="1"/>
          <p:nvPr/>
        </p:nvSpPr>
        <p:spPr>
          <a:xfrm>
            <a:off x="6004822" y="2160046"/>
            <a:ext cx="4074095" cy="2308324"/>
          </a:xfrm>
          <a:prstGeom prst="rect">
            <a:avLst/>
          </a:prstGeom>
          <a:noFill/>
        </p:spPr>
        <p:txBody>
          <a:bodyPr wrap="square">
            <a:spAutoFit/>
          </a:bodyPr>
          <a:lstStyle/>
          <a:p>
            <a:pPr algn="l" rtl="0" fontAlgn="base"/>
            <a:r>
              <a:rPr lang="sv-SE" dirty="0">
                <a:solidFill>
                  <a:srgbClr val="000000"/>
                </a:solidFill>
                <a:latin typeface="Roboto Serif"/>
                <a:ea typeface="Times New Roman" panose="02020603050405020304" pitchFamily="18" charset="0"/>
                <a:cs typeface="Times New Roman" panose="02020603050405020304" pitchFamily="18" charset="0"/>
              </a:rPr>
              <a:t>	</a:t>
            </a:r>
            <a:r>
              <a:rPr lang="sv-SE" sz="1800" dirty="0">
                <a:solidFill>
                  <a:srgbClr val="000000"/>
                </a:solidFill>
                <a:effectLst/>
                <a:latin typeface="Roboto Serif"/>
                <a:ea typeface="Times New Roman" panose="02020603050405020304" pitchFamily="18" charset="0"/>
                <a:cs typeface="Times New Roman" panose="02020603050405020304" pitchFamily="18" charset="0"/>
              </a:rPr>
              <a:t>Integrerade insatser</a:t>
            </a:r>
          </a:p>
          <a:p>
            <a:pPr algn="l" rtl="0" fontAlgn="base"/>
            <a:r>
              <a:rPr lang="sv-SE" dirty="0">
                <a:solidFill>
                  <a:srgbClr val="000000"/>
                </a:solidFill>
                <a:latin typeface="Roboto Serif"/>
                <a:ea typeface="Times New Roman" panose="02020603050405020304" pitchFamily="18" charset="0"/>
                <a:cs typeface="Times New Roman" panose="02020603050405020304" pitchFamily="18" charset="0"/>
              </a:rPr>
              <a:t>	</a:t>
            </a:r>
          </a:p>
          <a:p>
            <a:pPr algn="l" rtl="0" fontAlgn="base"/>
            <a:endParaRPr lang="sv-SE" dirty="0">
              <a:solidFill>
                <a:srgbClr val="000000"/>
              </a:solidFill>
              <a:latin typeface="Roboto Serif"/>
              <a:ea typeface="Times New Roman" panose="02020603050405020304" pitchFamily="18" charset="0"/>
              <a:cs typeface="Times New Roman" panose="02020603050405020304" pitchFamily="18" charset="0"/>
            </a:endParaRPr>
          </a:p>
          <a:p>
            <a:pPr algn="l" rtl="0" fontAlgn="base"/>
            <a:r>
              <a:rPr lang="sv-SE" dirty="0">
                <a:solidFill>
                  <a:srgbClr val="000000"/>
                </a:solidFill>
                <a:latin typeface="Roboto Serif"/>
                <a:ea typeface="Times New Roman" panose="02020603050405020304" pitchFamily="18" charset="0"/>
                <a:cs typeface="Times New Roman" panose="02020603050405020304" pitchFamily="18" charset="0"/>
              </a:rPr>
              <a:t>	Nätverk</a:t>
            </a:r>
          </a:p>
          <a:p>
            <a:pPr algn="l" rtl="0" fontAlgn="base"/>
            <a:r>
              <a:rPr lang="sv-SE" sz="1800" dirty="0">
                <a:solidFill>
                  <a:srgbClr val="000000"/>
                </a:solidFill>
                <a:effectLst/>
                <a:latin typeface="Roboto Serif"/>
                <a:ea typeface="Times New Roman" panose="02020603050405020304" pitchFamily="18" charset="0"/>
                <a:cs typeface="Times New Roman" panose="02020603050405020304" pitchFamily="18" charset="0"/>
              </a:rPr>
              <a:t>	</a:t>
            </a:r>
          </a:p>
          <a:p>
            <a:pPr algn="l" rtl="0" fontAlgn="base"/>
            <a:endParaRPr lang="sv-SE" sz="1800" dirty="0">
              <a:solidFill>
                <a:srgbClr val="000000"/>
              </a:solidFill>
              <a:effectLst/>
              <a:latin typeface="Roboto Serif"/>
              <a:ea typeface="Times New Roman" panose="02020603050405020304" pitchFamily="18" charset="0"/>
              <a:cs typeface="Times New Roman" panose="02020603050405020304" pitchFamily="18" charset="0"/>
            </a:endParaRPr>
          </a:p>
          <a:p>
            <a:pPr algn="l" rtl="0" fontAlgn="base"/>
            <a:r>
              <a:rPr lang="sv-SE" dirty="0">
                <a:solidFill>
                  <a:srgbClr val="000000"/>
                </a:solidFill>
                <a:latin typeface="Roboto Serif"/>
                <a:ea typeface="Times New Roman" panose="02020603050405020304" pitchFamily="18" charset="0"/>
                <a:cs typeface="Times New Roman" panose="02020603050405020304" pitchFamily="18" charset="0"/>
              </a:rPr>
              <a:t>	</a:t>
            </a:r>
            <a:r>
              <a:rPr lang="sv-SE" sz="1800" dirty="0">
                <a:solidFill>
                  <a:srgbClr val="000000"/>
                </a:solidFill>
                <a:effectLst/>
                <a:latin typeface="Roboto Serif"/>
                <a:ea typeface="Times New Roman" panose="02020603050405020304" pitchFamily="18" charset="0"/>
                <a:cs typeface="Times New Roman" panose="02020603050405020304" pitchFamily="18" charset="0"/>
              </a:rPr>
              <a:t>Samarbete</a:t>
            </a:r>
          </a:p>
          <a:p>
            <a:pPr algn="l" rtl="0" fontAlgn="base"/>
            <a:endParaRPr lang="sv-SE" sz="18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endParaRPr>
          </a:p>
        </p:txBody>
      </p:sp>
      <p:pic>
        <p:nvPicPr>
          <p:cNvPr id="6" name="Bildobjekt 5">
            <a:extLst>
              <a:ext uri="{FF2B5EF4-FFF2-40B4-BE49-F238E27FC236}">
                <a16:creationId xmlns:a16="http://schemas.microsoft.com/office/drawing/2014/main" id="{7D681694-C45C-8AF0-BC6E-0CA724E7C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578" y="2895769"/>
            <a:ext cx="594948" cy="533231"/>
          </a:xfrm>
          <a:prstGeom prst="rect">
            <a:avLst/>
          </a:prstGeom>
        </p:spPr>
      </p:pic>
      <p:pic>
        <p:nvPicPr>
          <p:cNvPr id="7" name="Bildobjekt 6">
            <a:extLst>
              <a:ext uri="{FF2B5EF4-FFF2-40B4-BE49-F238E27FC236}">
                <a16:creationId xmlns:a16="http://schemas.microsoft.com/office/drawing/2014/main" id="{B58B4E0B-9B76-31F7-BFD5-56B488149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323" y="3728428"/>
            <a:ext cx="594948" cy="533231"/>
          </a:xfrm>
          <a:prstGeom prst="rect">
            <a:avLst/>
          </a:prstGeom>
        </p:spPr>
      </p:pic>
      <p:pic>
        <p:nvPicPr>
          <p:cNvPr id="8" name="Bildobjekt 7">
            <a:extLst>
              <a:ext uri="{FF2B5EF4-FFF2-40B4-BE49-F238E27FC236}">
                <a16:creationId xmlns:a16="http://schemas.microsoft.com/office/drawing/2014/main" id="{7A805322-3513-5C3D-E94F-65719AA0A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323" y="2934796"/>
            <a:ext cx="594948" cy="533231"/>
          </a:xfrm>
          <a:prstGeom prst="rect">
            <a:avLst/>
          </a:prstGeom>
        </p:spPr>
      </p:pic>
      <p:pic>
        <p:nvPicPr>
          <p:cNvPr id="9" name="Bildobjekt 8">
            <a:extLst>
              <a:ext uri="{FF2B5EF4-FFF2-40B4-BE49-F238E27FC236}">
                <a16:creationId xmlns:a16="http://schemas.microsoft.com/office/drawing/2014/main" id="{14F6EF54-E654-BECE-5F74-FF33A59C2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323" y="2095368"/>
            <a:ext cx="594948" cy="533231"/>
          </a:xfrm>
          <a:prstGeom prst="rect">
            <a:avLst/>
          </a:prstGeom>
        </p:spPr>
      </p:pic>
      <p:pic>
        <p:nvPicPr>
          <p:cNvPr id="10" name="Bildobjekt 9">
            <a:extLst>
              <a:ext uri="{FF2B5EF4-FFF2-40B4-BE49-F238E27FC236}">
                <a16:creationId xmlns:a16="http://schemas.microsoft.com/office/drawing/2014/main" id="{BAF5CBC3-D72B-8EE3-E3BC-526F0745C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299" y="3703810"/>
            <a:ext cx="594948" cy="533231"/>
          </a:xfrm>
          <a:prstGeom prst="rect">
            <a:avLst/>
          </a:prstGeom>
        </p:spPr>
      </p:pic>
      <p:pic>
        <p:nvPicPr>
          <p:cNvPr id="11" name="Bildobjekt 10">
            <a:extLst>
              <a:ext uri="{FF2B5EF4-FFF2-40B4-BE49-F238E27FC236}">
                <a16:creationId xmlns:a16="http://schemas.microsoft.com/office/drawing/2014/main" id="{3C09FD63-5246-E566-D3AE-1C7F5DCE8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299" y="4511851"/>
            <a:ext cx="594948" cy="533231"/>
          </a:xfrm>
          <a:prstGeom prst="rect">
            <a:avLst/>
          </a:prstGeom>
        </p:spPr>
      </p:pic>
    </p:spTree>
    <p:extLst>
      <p:ext uri="{BB962C8B-B14F-4D97-AF65-F5344CB8AC3E}">
        <p14:creationId xmlns:p14="http://schemas.microsoft.com/office/powerpoint/2010/main" val="1429253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E9323A8-94BE-5BB9-E0BF-536473DAED1F}"/>
              </a:ext>
            </a:extLst>
          </p:cNvPr>
          <p:cNvSpPr txBox="1"/>
          <p:nvPr/>
        </p:nvSpPr>
        <p:spPr>
          <a:xfrm>
            <a:off x="1478410" y="809870"/>
            <a:ext cx="9235179" cy="1569660"/>
          </a:xfrm>
          <a:prstGeom prst="rect">
            <a:avLst/>
          </a:prstGeom>
          <a:noFill/>
        </p:spPr>
        <p:txBody>
          <a:bodyPr wrap="square">
            <a:spAutoFit/>
          </a:bodyPr>
          <a:lstStyle/>
          <a:p>
            <a:pPr algn="ctr" rtl="0" fontAlgn="base"/>
            <a:r>
              <a:rPr lang="sv-SE" sz="4800" dirty="0">
                <a:solidFill>
                  <a:schemeClr val="accent6">
                    <a:lumMod val="60000"/>
                    <a:lumOff val="40000"/>
                  </a:schemeClr>
                </a:solidFill>
                <a:latin typeface="Oswald" panose="00000500000000000000" pitchFamily="2" charset="0"/>
              </a:rPr>
              <a:t>Projektstöd</a:t>
            </a:r>
            <a:endParaRPr lang="sv-SE" sz="4800" b="0" i="0" dirty="0">
              <a:solidFill>
                <a:schemeClr val="accent6">
                  <a:lumMod val="60000"/>
                  <a:lumOff val="40000"/>
                </a:schemeClr>
              </a:solidFill>
              <a:effectLst/>
              <a:latin typeface="Oswald" panose="00000500000000000000" pitchFamily="2" charset="0"/>
            </a:endParaRPr>
          </a:p>
          <a:p>
            <a:pPr algn="ctr" rtl="0" fontAlgn="base"/>
            <a:endParaRPr lang="sv-SE" sz="4800" dirty="0">
              <a:solidFill>
                <a:srgbClr val="000000"/>
              </a:solidFill>
              <a:effectLst/>
              <a:latin typeface="Roboto Serif"/>
              <a:ea typeface="Times New Roman" panose="02020603050405020304" pitchFamily="18" charset="0"/>
              <a:cs typeface="Times New Roman" panose="02020603050405020304" pitchFamily="18" charset="0"/>
            </a:endParaRPr>
          </a:p>
        </p:txBody>
      </p:sp>
      <p:pic>
        <p:nvPicPr>
          <p:cNvPr id="2" name="Bildobjekt 1">
            <a:extLst>
              <a:ext uri="{FF2B5EF4-FFF2-40B4-BE49-F238E27FC236}">
                <a16:creationId xmlns:a16="http://schemas.microsoft.com/office/drawing/2014/main" id="{CA1C5E1C-F522-1A4B-7829-FF0997199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80281" y="2282376"/>
            <a:ext cx="860388" cy="656692"/>
          </a:xfrm>
          <a:prstGeom prst="rect">
            <a:avLst/>
          </a:prstGeom>
        </p:spPr>
      </p:pic>
      <p:sp>
        <p:nvSpPr>
          <p:cNvPr id="4" name="textruta 3">
            <a:extLst>
              <a:ext uri="{FF2B5EF4-FFF2-40B4-BE49-F238E27FC236}">
                <a16:creationId xmlns:a16="http://schemas.microsoft.com/office/drawing/2014/main" id="{592DF09E-E7FC-6FBF-96CA-1205F30BFE89}"/>
              </a:ext>
            </a:extLst>
          </p:cNvPr>
          <p:cNvSpPr txBox="1"/>
          <p:nvPr/>
        </p:nvSpPr>
        <p:spPr>
          <a:xfrm>
            <a:off x="3508112" y="2426056"/>
            <a:ext cx="6070957" cy="369332"/>
          </a:xfrm>
          <a:prstGeom prst="rect">
            <a:avLst/>
          </a:prstGeom>
          <a:noFill/>
        </p:spPr>
        <p:txBody>
          <a:bodyPr wrap="none" rtlCol="0">
            <a:spAutoFit/>
          </a:bodyPr>
          <a:lstStyle/>
          <a:p>
            <a:pPr algn="l" rtl="0" fontAlgn="base"/>
            <a:r>
              <a:rPr lang="sv-SE" sz="1800" dirty="0">
                <a:solidFill>
                  <a:srgbClr val="000000"/>
                </a:solidFill>
                <a:effectLst/>
                <a:latin typeface="Roboto Serif"/>
                <a:ea typeface="Times New Roman" panose="02020603050405020304" pitchFamily="18" charset="0"/>
                <a:cs typeface="Times New Roman" panose="02020603050405020304" pitchFamily="18" charset="0"/>
              </a:rPr>
              <a:t>Projektstöd till företag – upp till 200 000 kr</a:t>
            </a:r>
            <a:r>
              <a:rPr lang="sv-SE" dirty="0">
                <a:solidFill>
                  <a:srgbClr val="000000"/>
                </a:solidFill>
                <a:latin typeface="Roboto Serif"/>
                <a:ea typeface="Times New Roman" panose="02020603050405020304" pitchFamily="18" charset="0"/>
                <a:cs typeface="Times New Roman" panose="02020603050405020304" pitchFamily="18" charset="0"/>
              </a:rPr>
              <a:t>, 40 -70% i stöd</a:t>
            </a:r>
          </a:p>
        </p:txBody>
      </p:sp>
      <p:sp>
        <p:nvSpPr>
          <p:cNvPr id="7" name="textruta 6">
            <a:extLst>
              <a:ext uri="{FF2B5EF4-FFF2-40B4-BE49-F238E27FC236}">
                <a16:creationId xmlns:a16="http://schemas.microsoft.com/office/drawing/2014/main" id="{AD13B08C-6E08-5F39-8B6A-0113C033151D}"/>
              </a:ext>
            </a:extLst>
          </p:cNvPr>
          <p:cNvSpPr txBox="1"/>
          <p:nvPr/>
        </p:nvSpPr>
        <p:spPr>
          <a:xfrm>
            <a:off x="3508112" y="4259931"/>
            <a:ext cx="6506326" cy="1200329"/>
          </a:xfrm>
          <a:prstGeom prst="rect">
            <a:avLst/>
          </a:prstGeom>
          <a:noFill/>
        </p:spPr>
        <p:txBody>
          <a:bodyPr wrap="square" rtlCol="0">
            <a:spAutoFit/>
          </a:bodyPr>
          <a:lstStyle/>
          <a:p>
            <a:pPr algn="l" rtl="0" fontAlgn="base"/>
            <a:r>
              <a:rPr lang="sv-SE" sz="1800" dirty="0">
                <a:solidFill>
                  <a:srgbClr val="000000"/>
                </a:solidFill>
                <a:effectLst/>
                <a:latin typeface="Roboto Serif"/>
                <a:ea typeface="Times New Roman" panose="02020603050405020304" pitchFamily="18" charset="0"/>
                <a:cs typeface="Times New Roman" panose="02020603050405020304" pitchFamily="18" charset="0"/>
              </a:rPr>
              <a:t>Samarbetsprojekt mellan </a:t>
            </a:r>
            <a:r>
              <a:rPr lang="sv-SE" sz="1800" dirty="0" err="1">
                <a:solidFill>
                  <a:srgbClr val="000000"/>
                </a:solidFill>
                <a:effectLst/>
                <a:latin typeface="Roboto Serif"/>
                <a:ea typeface="Times New Roman" panose="02020603050405020304" pitchFamily="18" charset="0"/>
                <a:cs typeface="Times New Roman" panose="02020603050405020304" pitchFamily="18" charset="0"/>
              </a:rPr>
              <a:t>Leaderområden</a:t>
            </a:r>
            <a:r>
              <a:rPr lang="sv-SE" sz="1800" dirty="0">
                <a:solidFill>
                  <a:srgbClr val="000000"/>
                </a:solidFill>
                <a:effectLst/>
                <a:latin typeface="Roboto Serif"/>
                <a:ea typeface="Times New Roman" panose="02020603050405020304" pitchFamily="18" charset="0"/>
                <a:cs typeface="Times New Roman" panose="02020603050405020304" pitchFamily="18" charset="0"/>
              </a:rPr>
              <a:t>, där samma projekt söks och utförs i flera </a:t>
            </a:r>
            <a:r>
              <a:rPr lang="sv-SE" sz="1800" dirty="0" err="1">
                <a:solidFill>
                  <a:srgbClr val="000000"/>
                </a:solidFill>
                <a:effectLst/>
                <a:latin typeface="Roboto Serif"/>
                <a:ea typeface="Times New Roman" panose="02020603050405020304" pitchFamily="18" charset="0"/>
                <a:cs typeface="Times New Roman" panose="02020603050405020304" pitchFamily="18" charset="0"/>
              </a:rPr>
              <a:t>Leaderområden</a:t>
            </a:r>
            <a:r>
              <a:rPr lang="sv-SE" sz="1800" dirty="0">
                <a:solidFill>
                  <a:srgbClr val="000000"/>
                </a:solidFill>
                <a:effectLst/>
                <a:latin typeface="Roboto Serif"/>
                <a:ea typeface="Times New Roman" panose="02020603050405020304" pitchFamily="18" charset="0"/>
                <a:cs typeface="Times New Roman" panose="02020603050405020304" pitchFamily="18" charset="0"/>
              </a:rPr>
              <a:t>. Kan vara nationellt eller internationellt. </a:t>
            </a:r>
            <a:endParaRPr lang="sv-SE" sz="18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endParaRPr>
          </a:p>
          <a:p>
            <a:endParaRPr lang="sv-SE" dirty="0"/>
          </a:p>
        </p:txBody>
      </p:sp>
      <p:sp>
        <p:nvSpPr>
          <p:cNvPr id="9" name="textruta 8">
            <a:extLst>
              <a:ext uri="{FF2B5EF4-FFF2-40B4-BE49-F238E27FC236}">
                <a16:creationId xmlns:a16="http://schemas.microsoft.com/office/drawing/2014/main" id="{3250D173-851A-E30E-B946-19DDC9683532}"/>
              </a:ext>
            </a:extLst>
          </p:cNvPr>
          <p:cNvSpPr txBox="1"/>
          <p:nvPr/>
        </p:nvSpPr>
        <p:spPr>
          <a:xfrm>
            <a:off x="3508112" y="3276678"/>
            <a:ext cx="6097464" cy="646331"/>
          </a:xfrm>
          <a:prstGeom prst="rect">
            <a:avLst/>
          </a:prstGeom>
          <a:noFill/>
        </p:spPr>
        <p:txBody>
          <a:bodyPr wrap="square">
            <a:spAutoFit/>
          </a:bodyPr>
          <a:lstStyle/>
          <a:p>
            <a:pPr algn="l" rtl="0" fontAlgn="base"/>
            <a:r>
              <a:rPr lang="sv-SE" dirty="0">
                <a:solidFill>
                  <a:srgbClr val="000000"/>
                </a:solidFill>
                <a:latin typeface="Roboto Serif"/>
                <a:ea typeface="Times New Roman" panose="02020603050405020304" pitchFamily="18" charset="0"/>
                <a:cs typeface="Times New Roman" panose="02020603050405020304" pitchFamily="18" charset="0"/>
              </a:rPr>
              <a:t>Projektstöd – bred allmännytta, upp till 2,5 </a:t>
            </a:r>
            <a:r>
              <a:rPr lang="sv-SE" dirty="0" err="1">
                <a:solidFill>
                  <a:srgbClr val="000000"/>
                </a:solidFill>
                <a:latin typeface="Roboto Serif"/>
                <a:ea typeface="Times New Roman" panose="02020603050405020304" pitchFamily="18" charset="0"/>
                <a:cs typeface="Times New Roman" panose="02020603050405020304" pitchFamily="18" charset="0"/>
              </a:rPr>
              <a:t>milj</a:t>
            </a:r>
            <a:r>
              <a:rPr lang="sv-SE" dirty="0">
                <a:solidFill>
                  <a:srgbClr val="000000"/>
                </a:solidFill>
                <a:latin typeface="Roboto Serif"/>
                <a:ea typeface="Times New Roman" panose="02020603050405020304" pitchFamily="18" charset="0"/>
                <a:cs typeface="Times New Roman" panose="02020603050405020304" pitchFamily="18" charset="0"/>
              </a:rPr>
              <a:t> kr, upp till 100% i stöd    OBS! GROGRUND</a:t>
            </a:r>
          </a:p>
        </p:txBody>
      </p:sp>
      <p:pic>
        <p:nvPicPr>
          <p:cNvPr id="10" name="Bildobjekt 9">
            <a:extLst>
              <a:ext uri="{FF2B5EF4-FFF2-40B4-BE49-F238E27FC236}">
                <a16:creationId xmlns:a16="http://schemas.microsoft.com/office/drawing/2014/main" id="{4A4AABF8-8AA2-C26C-004C-BE2C2A380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80281" y="3271497"/>
            <a:ext cx="860388" cy="656692"/>
          </a:xfrm>
          <a:prstGeom prst="rect">
            <a:avLst/>
          </a:prstGeom>
        </p:spPr>
      </p:pic>
      <p:pic>
        <p:nvPicPr>
          <p:cNvPr id="11" name="Bildobjekt 10">
            <a:extLst>
              <a:ext uri="{FF2B5EF4-FFF2-40B4-BE49-F238E27FC236}">
                <a16:creationId xmlns:a16="http://schemas.microsoft.com/office/drawing/2014/main" id="{364A9939-80E2-2757-2F50-A12F0B83E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80281" y="4259931"/>
            <a:ext cx="860388" cy="656692"/>
          </a:xfrm>
          <a:prstGeom prst="rect">
            <a:avLst/>
          </a:prstGeom>
        </p:spPr>
      </p:pic>
    </p:spTree>
    <p:extLst>
      <p:ext uri="{BB962C8B-B14F-4D97-AF65-F5344CB8AC3E}">
        <p14:creationId xmlns:p14="http://schemas.microsoft.com/office/powerpoint/2010/main" val="2225305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A782C5E-09B1-D4F8-D2F7-907D24007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32" y="5740561"/>
            <a:ext cx="1655134" cy="819917"/>
          </a:xfrm>
          <a:prstGeom prst="rect">
            <a:avLst/>
          </a:prstGeom>
        </p:spPr>
      </p:pic>
      <p:pic>
        <p:nvPicPr>
          <p:cNvPr id="10" name="Bildobjekt 9" descr="En bild som visar person, utomhus, himmel, gräs&#10;&#10;Automatiskt genererad beskrivning">
            <a:extLst>
              <a:ext uri="{FF2B5EF4-FFF2-40B4-BE49-F238E27FC236}">
                <a16:creationId xmlns:a16="http://schemas.microsoft.com/office/drawing/2014/main" id="{0B99A238-06FB-41D1-7CBA-1B394757B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0288051" cy="6858000"/>
          </a:xfrm>
          <a:prstGeom prst="rect">
            <a:avLst/>
          </a:prstGeom>
          <a:ln>
            <a:noFill/>
          </a:ln>
          <a:effectLst>
            <a:softEdge rad="112500"/>
          </a:effectLst>
        </p:spPr>
      </p:pic>
      <p:pic>
        <p:nvPicPr>
          <p:cNvPr id="11" name="Bildobjekt 10">
            <a:extLst>
              <a:ext uri="{FF2B5EF4-FFF2-40B4-BE49-F238E27FC236}">
                <a16:creationId xmlns:a16="http://schemas.microsoft.com/office/drawing/2014/main" id="{B676E49E-7901-E3D2-6BAD-66A0E94E4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7395" y="984828"/>
            <a:ext cx="3361310" cy="5414718"/>
          </a:xfrm>
          <a:prstGeom prst="rect">
            <a:avLst/>
          </a:prstGeom>
        </p:spPr>
      </p:pic>
      <p:sp>
        <p:nvSpPr>
          <p:cNvPr id="12" name="Underrubrik 2">
            <a:extLst>
              <a:ext uri="{FF2B5EF4-FFF2-40B4-BE49-F238E27FC236}">
                <a16:creationId xmlns:a16="http://schemas.microsoft.com/office/drawing/2014/main" id="{36C25077-4CAC-9501-65A8-CF2158DF52EF}"/>
              </a:ext>
            </a:extLst>
          </p:cNvPr>
          <p:cNvSpPr txBox="1">
            <a:spLocks/>
          </p:cNvSpPr>
          <p:nvPr/>
        </p:nvSpPr>
        <p:spPr>
          <a:xfrm>
            <a:off x="942008" y="5386926"/>
            <a:ext cx="8404034" cy="1289298"/>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sv-SE" dirty="0">
                <a:solidFill>
                  <a:schemeClr val="bg1"/>
                </a:solidFill>
                <a:latin typeface="Roboto Serif"/>
                <a:ea typeface="Times New Roman" panose="02020603050405020304" pitchFamily="18" charset="0"/>
              </a:rPr>
              <a:t>Leader Grogrund skall vara katalysatorn för landsbygdsutveckling, ge näring så att goda idéer och initiativ kan växa sig starka och bärkraftiga.</a:t>
            </a:r>
            <a:br>
              <a:rPr lang="sv-SE" dirty="0">
                <a:solidFill>
                  <a:schemeClr val="bg1"/>
                </a:solidFill>
                <a:latin typeface="Roboto Serif"/>
                <a:ea typeface="Times New Roman" panose="02020603050405020304" pitchFamily="18" charset="0"/>
              </a:rPr>
            </a:br>
            <a:endParaRPr lang="sv-SE" dirty="0">
              <a:solidFill>
                <a:schemeClr val="bg1"/>
              </a:solidFill>
              <a:latin typeface="Roboto Serif"/>
              <a:ea typeface="Times New Roman" panose="02020603050405020304" pitchFamily="18" charset="0"/>
            </a:endParaRPr>
          </a:p>
          <a:p>
            <a:pPr algn="l"/>
            <a:r>
              <a:rPr lang="sv-SE" dirty="0">
                <a:solidFill>
                  <a:schemeClr val="bg1"/>
                </a:solidFill>
                <a:latin typeface="Roboto Serif"/>
                <a:ea typeface="Times New Roman" panose="02020603050405020304" pitchFamily="18" charset="0"/>
              </a:rPr>
              <a:t>Det innebär en positiv syn på nytänkare och en tro på landsbygders egen förmåga.</a:t>
            </a:r>
            <a:endParaRPr lang="sv-SE" dirty="0">
              <a:solidFill>
                <a:schemeClr val="bg1"/>
              </a:solidFill>
              <a:latin typeface="Roboto Serif"/>
            </a:endParaRPr>
          </a:p>
        </p:txBody>
      </p:sp>
      <p:sp>
        <p:nvSpPr>
          <p:cNvPr id="17" name="Rubrik 1">
            <a:extLst>
              <a:ext uri="{FF2B5EF4-FFF2-40B4-BE49-F238E27FC236}">
                <a16:creationId xmlns:a16="http://schemas.microsoft.com/office/drawing/2014/main" id="{8723365B-5FAD-1F38-D976-5A369242C739}"/>
              </a:ext>
            </a:extLst>
          </p:cNvPr>
          <p:cNvSpPr txBox="1">
            <a:spLocks/>
          </p:cNvSpPr>
          <p:nvPr/>
        </p:nvSpPr>
        <p:spPr>
          <a:xfrm>
            <a:off x="5627076" y="1219873"/>
            <a:ext cx="3979631" cy="280700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4000" b="1" dirty="0">
                <a:solidFill>
                  <a:schemeClr val="bg1"/>
                </a:solidFill>
                <a:latin typeface="Oswald" panose="00000500000000000000" pitchFamily="2" charset="0"/>
                <a:ea typeface="Roboto" panose="02000000000000000000" pitchFamily="2" charset="0"/>
                <a:cs typeface="Roboto" panose="02000000000000000000" pitchFamily="2" charset="0"/>
              </a:rPr>
              <a:t>VISION</a:t>
            </a:r>
            <a:br>
              <a:rPr lang="sv-SE" sz="2400" b="1" dirty="0">
                <a:ea typeface="Times New Roman" panose="02020603050405020304" pitchFamily="18" charset="0"/>
              </a:rPr>
            </a:br>
            <a:br>
              <a:rPr lang="sv-SE" sz="2400" b="1" dirty="0">
                <a:solidFill>
                  <a:schemeClr val="bg1"/>
                </a:solidFill>
                <a:ea typeface="Times New Roman" panose="02020603050405020304" pitchFamily="18" charset="0"/>
              </a:rPr>
            </a:br>
            <a:r>
              <a:rPr lang="sv-SE" sz="2400" b="1" dirty="0">
                <a:solidFill>
                  <a:schemeClr val="bg1"/>
                </a:solidFill>
                <a:latin typeface="Roboto Serif"/>
                <a:ea typeface="Times New Roman" panose="02020603050405020304" pitchFamily="18" charset="0"/>
              </a:rPr>
              <a:t>Enkelt och roligt att driva utvecklingsarbete för hållbara landsbygder</a:t>
            </a:r>
            <a:endParaRPr lang="sv-SE" sz="2400" b="1" dirty="0">
              <a:solidFill>
                <a:schemeClr val="bg1"/>
              </a:solidFill>
              <a:latin typeface="Roboto Serif"/>
            </a:endParaRPr>
          </a:p>
        </p:txBody>
      </p:sp>
    </p:spTree>
    <p:extLst>
      <p:ext uri="{BB962C8B-B14F-4D97-AF65-F5344CB8AC3E}">
        <p14:creationId xmlns:p14="http://schemas.microsoft.com/office/powerpoint/2010/main" val="1998341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FEB40C8-E082-F5A9-0248-0799A0779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828" y="5735637"/>
            <a:ext cx="2587001" cy="993733"/>
          </a:xfrm>
          <a:prstGeom prst="rect">
            <a:avLst/>
          </a:prstGeom>
        </p:spPr>
      </p:pic>
      <p:pic>
        <p:nvPicPr>
          <p:cNvPr id="6" name="Bildobjekt 5">
            <a:extLst>
              <a:ext uri="{FF2B5EF4-FFF2-40B4-BE49-F238E27FC236}">
                <a16:creationId xmlns:a16="http://schemas.microsoft.com/office/drawing/2014/main" id="{290B763E-53D8-F989-0136-C555C95FF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2829" y="5499352"/>
            <a:ext cx="1221697" cy="1237807"/>
          </a:xfrm>
          <a:prstGeom prst="rect">
            <a:avLst/>
          </a:prstGeom>
        </p:spPr>
      </p:pic>
      <p:sp>
        <p:nvSpPr>
          <p:cNvPr id="3" name="Rubrik 1">
            <a:extLst>
              <a:ext uri="{FF2B5EF4-FFF2-40B4-BE49-F238E27FC236}">
                <a16:creationId xmlns:a16="http://schemas.microsoft.com/office/drawing/2014/main" id="{796F5B6E-2C9F-E5E8-0E44-12AC09DF16D3}"/>
              </a:ext>
            </a:extLst>
          </p:cNvPr>
          <p:cNvSpPr>
            <a:spLocks noGrp="1"/>
          </p:cNvSpPr>
          <p:nvPr>
            <p:ph type="ctrTitle"/>
          </p:nvPr>
        </p:nvSpPr>
        <p:spPr>
          <a:xfrm>
            <a:off x="1524000" y="358589"/>
            <a:ext cx="9144000" cy="1422082"/>
          </a:xfrm>
        </p:spPr>
        <p:txBody>
          <a:bodyPr>
            <a:noAutofit/>
          </a:bodyPr>
          <a:lstStyle/>
          <a:p>
            <a:r>
              <a:rPr lang="sv-SE" sz="4000" dirty="0">
                <a:effectLst/>
                <a:latin typeface="+mn-lt"/>
                <a:ea typeface="Times New Roman" panose="02020603050405020304" pitchFamily="18" charset="0"/>
              </a:rPr>
              <a:t>Mål 1. </a:t>
            </a:r>
            <a:br>
              <a:rPr lang="sv-SE" sz="4000" dirty="0">
                <a:effectLst/>
                <a:latin typeface="+mn-lt"/>
                <a:ea typeface="Times New Roman" panose="02020603050405020304" pitchFamily="18" charset="0"/>
              </a:rPr>
            </a:br>
            <a:r>
              <a:rPr lang="sv-SE" sz="4000" dirty="0">
                <a:effectLst/>
                <a:latin typeface="+mn-lt"/>
                <a:ea typeface="Times New Roman" panose="02020603050405020304" pitchFamily="18" charset="0"/>
              </a:rPr>
              <a:t>Attraktiva landsbygder</a:t>
            </a:r>
            <a:endParaRPr lang="sv-SE" sz="4000" dirty="0">
              <a:latin typeface="+mn-lt"/>
            </a:endParaRPr>
          </a:p>
        </p:txBody>
      </p:sp>
      <p:pic>
        <p:nvPicPr>
          <p:cNvPr id="8" name="Bildobjekt 7" descr="En bild som visar gräs, utomhus, himmel, person&#10;&#10;Automatiskt genererad beskrivning">
            <a:extLst>
              <a:ext uri="{FF2B5EF4-FFF2-40B4-BE49-F238E27FC236}">
                <a16:creationId xmlns:a16="http://schemas.microsoft.com/office/drawing/2014/main" id="{DFFEC213-ACC6-BEA1-F992-F37295151A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3827" y="20286"/>
            <a:ext cx="9144000" cy="6858000"/>
          </a:xfrm>
          <a:prstGeom prst="rect">
            <a:avLst/>
          </a:prstGeom>
          <a:ln>
            <a:noFill/>
          </a:ln>
          <a:effectLst>
            <a:softEdge rad="112500"/>
          </a:effectLst>
        </p:spPr>
      </p:pic>
      <p:sp>
        <p:nvSpPr>
          <p:cNvPr id="12" name="Underrubrik 2">
            <a:extLst>
              <a:ext uri="{FF2B5EF4-FFF2-40B4-BE49-F238E27FC236}">
                <a16:creationId xmlns:a16="http://schemas.microsoft.com/office/drawing/2014/main" id="{6440BBBB-2657-8A14-A71C-963B6129F81F}"/>
              </a:ext>
            </a:extLst>
          </p:cNvPr>
          <p:cNvSpPr txBox="1">
            <a:spLocks/>
          </p:cNvSpPr>
          <p:nvPr/>
        </p:nvSpPr>
        <p:spPr>
          <a:xfrm>
            <a:off x="3420414" y="5715485"/>
            <a:ext cx="8658340" cy="82128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sv-SE" sz="1800" b="1" dirty="0">
                <a:solidFill>
                  <a:schemeClr val="bg1"/>
                </a:solidFill>
                <a:latin typeface="Roboto Serif"/>
                <a:ea typeface="Times New Roman" panose="02020603050405020304" pitchFamily="18" charset="0"/>
              </a:rPr>
              <a:t>Förutsättningar, behov och samband har stor variation inom Grogrunds område. Målet är därför brett för att kunna ge landsbygder stöd för att utvecklas på ett hållbart sätt efter sina egna förutsättningar och förhållanden.</a:t>
            </a:r>
          </a:p>
        </p:txBody>
      </p:sp>
      <p:pic>
        <p:nvPicPr>
          <p:cNvPr id="13" name="Bildobjekt 12">
            <a:extLst>
              <a:ext uri="{FF2B5EF4-FFF2-40B4-BE49-F238E27FC236}">
                <a16:creationId xmlns:a16="http://schemas.microsoft.com/office/drawing/2014/main" id="{DBCCFE44-6761-520A-6B67-A9896BA909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981" y="721641"/>
            <a:ext cx="3361310" cy="5414718"/>
          </a:xfrm>
          <a:prstGeom prst="rect">
            <a:avLst/>
          </a:prstGeom>
        </p:spPr>
      </p:pic>
      <p:sp>
        <p:nvSpPr>
          <p:cNvPr id="14" name="Rubrik 1">
            <a:extLst>
              <a:ext uri="{FF2B5EF4-FFF2-40B4-BE49-F238E27FC236}">
                <a16:creationId xmlns:a16="http://schemas.microsoft.com/office/drawing/2014/main" id="{8B828CBA-8A06-E5DE-FFAB-0AE84B8482A3}"/>
              </a:ext>
            </a:extLst>
          </p:cNvPr>
          <p:cNvSpPr txBox="1">
            <a:spLocks/>
          </p:cNvSpPr>
          <p:nvPr/>
        </p:nvSpPr>
        <p:spPr>
          <a:xfrm>
            <a:off x="6135004" y="433136"/>
            <a:ext cx="5794075" cy="127298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1800" dirty="0">
                <a:solidFill>
                  <a:schemeClr val="bg1"/>
                </a:solidFill>
                <a:latin typeface="Oswald" panose="00000500000000000000" pitchFamily="2" charset="0"/>
                <a:ea typeface="Times New Roman" panose="02020603050405020304" pitchFamily="18" charset="0"/>
              </a:rPr>
              <a:t>MÅL</a:t>
            </a:r>
            <a:br>
              <a:rPr lang="sv-SE" sz="1800" dirty="0">
                <a:solidFill>
                  <a:schemeClr val="bg1"/>
                </a:solidFill>
                <a:latin typeface="Roboto Black" panose="02000000000000000000" pitchFamily="2" charset="0"/>
                <a:ea typeface="Times New Roman" panose="02020603050405020304" pitchFamily="18" charset="0"/>
              </a:rPr>
            </a:br>
            <a:br>
              <a:rPr lang="sv-SE" sz="4000" b="1" dirty="0">
                <a:solidFill>
                  <a:schemeClr val="bg1"/>
                </a:solidFill>
                <a:ea typeface="Times New Roman" panose="02020603050405020304" pitchFamily="18" charset="0"/>
              </a:rPr>
            </a:br>
            <a:r>
              <a:rPr lang="sv-SE" sz="4300" b="1" dirty="0">
                <a:solidFill>
                  <a:schemeClr val="bg1"/>
                </a:solidFill>
                <a:latin typeface="Oswald" panose="00000500000000000000" pitchFamily="2" charset="0"/>
                <a:ea typeface="Times New Roman" panose="02020603050405020304" pitchFamily="18" charset="0"/>
              </a:rPr>
              <a:t>Attraktiva landsbygder</a:t>
            </a:r>
            <a:r>
              <a:rPr lang="sv-SE" sz="4300" dirty="0">
                <a:solidFill>
                  <a:schemeClr val="bg1"/>
                </a:solidFill>
                <a:latin typeface="Oswald" panose="00000500000000000000" pitchFamily="2" charset="0"/>
              </a:rPr>
              <a:t> </a:t>
            </a:r>
          </a:p>
        </p:txBody>
      </p:sp>
    </p:spTree>
    <p:extLst>
      <p:ext uri="{BB962C8B-B14F-4D97-AF65-F5344CB8AC3E}">
        <p14:creationId xmlns:p14="http://schemas.microsoft.com/office/powerpoint/2010/main" val="334889133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969504f-21bc-4755-92d3-45a951977926">
      <Terms xmlns="http://schemas.microsoft.com/office/infopath/2007/PartnerControls"/>
    </lcf76f155ced4ddcb4097134ff3c332f>
    <TaxCatchAll xmlns="c0bb0d77-7bf4-4fc2-b0b0-dbd5dabcd53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D35CC547D83CA4EBCCAF634DB41C87E" ma:contentTypeVersion="9" ma:contentTypeDescription="Skapa ett nytt dokument." ma:contentTypeScope="" ma:versionID="1d308708c3c2cc5ba238c8d95f66c690">
  <xsd:schema xmlns:xsd="http://www.w3.org/2001/XMLSchema" xmlns:xs="http://www.w3.org/2001/XMLSchema" xmlns:p="http://schemas.microsoft.com/office/2006/metadata/properties" xmlns:ns2="6969504f-21bc-4755-92d3-45a951977926" xmlns:ns3="c0bb0d77-7bf4-4fc2-b0b0-dbd5dabcd531" targetNamespace="http://schemas.microsoft.com/office/2006/metadata/properties" ma:root="true" ma:fieldsID="edcdb97dc50a83232c0c7a11eced4f4f" ns2:_="" ns3:_="">
    <xsd:import namespace="6969504f-21bc-4755-92d3-45a951977926"/>
    <xsd:import namespace="c0bb0d77-7bf4-4fc2-b0b0-dbd5dabcd53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69504f-21bc-4755-92d3-45a9519779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eringar" ma:readOnly="false" ma:fieldId="{5cf76f15-5ced-4ddc-b409-7134ff3c332f}" ma:taxonomyMulti="true" ma:sspId="0a3a703e-2a9b-46eb-bdc5-d86e724c372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bb0d77-7bf4-4fc2-b0b0-dbd5dabcd53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7a0de39-0d0e-4c8a-9404-7dc22e2465bf}" ma:internalName="TaxCatchAll" ma:showField="CatchAllData" ma:web="c0bb0d77-7bf4-4fc2-b0b0-dbd5dabcd5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5FA291-EF6E-4F1C-BA0F-9BA595C1378A}">
  <ds:schemaRefs>
    <ds:schemaRef ds:uri="http://www.w3.org/XML/1998/namespace"/>
    <ds:schemaRef ds:uri="http://schemas.microsoft.com/office/2006/documentManagement/types"/>
    <ds:schemaRef ds:uri="http://schemas.microsoft.com/office/2006/metadata/properties"/>
    <ds:schemaRef ds:uri="http://purl.org/dc/dcmitype/"/>
    <ds:schemaRef ds:uri="c0bb0d77-7bf4-4fc2-b0b0-dbd5dabcd531"/>
    <ds:schemaRef ds:uri="http://purl.org/dc/elements/1.1/"/>
    <ds:schemaRef ds:uri="http://schemas.microsoft.com/office/infopath/2007/PartnerControls"/>
    <ds:schemaRef ds:uri="http://schemas.openxmlformats.org/package/2006/metadata/core-properties"/>
    <ds:schemaRef ds:uri="6969504f-21bc-4755-92d3-45a951977926"/>
    <ds:schemaRef ds:uri="http://purl.org/dc/terms/"/>
  </ds:schemaRefs>
</ds:datastoreItem>
</file>

<file path=customXml/itemProps2.xml><?xml version="1.0" encoding="utf-8"?>
<ds:datastoreItem xmlns:ds="http://schemas.openxmlformats.org/officeDocument/2006/customXml" ds:itemID="{1B8E9EA1-0D70-4003-8F80-BC72B66FD3DA}">
  <ds:schemaRefs>
    <ds:schemaRef ds:uri="http://schemas.microsoft.com/sharepoint/v3/contenttype/forms"/>
  </ds:schemaRefs>
</ds:datastoreItem>
</file>

<file path=customXml/itemProps3.xml><?xml version="1.0" encoding="utf-8"?>
<ds:datastoreItem xmlns:ds="http://schemas.openxmlformats.org/officeDocument/2006/customXml" ds:itemID="{54113C77-E37A-4BBE-82E9-FE312E7723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69504f-21bc-4755-92d3-45a951977926"/>
    <ds:schemaRef ds:uri="c0bb0d77-7bf4-4fc2-b0b0-dbd5dabcd5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2774</TotalTime>
  <Words>1125</Words>
  <Application>Microsoft Office PowerPoint</Application>
  <PresentationFormat>Bredbild</PresentationFormat>
  <Paragraphs>111</Paragraphs>
  <Slides>13</Slides>
  <Notes>4</Notes>
  <HiddenSlides>0</HiddenSlides>
  <MMClips>0</MMClips>
  <ScaleCrop>false</ScaleCrop>
  <HeadingPairs>
    <vt:vector size="6" baseType="variant">
      <vt:variant>
        <vt:lpstr>Använt teckensnitt</vt:lpstr>
      </vt:variant>
      <vt:variant>
        <vt:i4>12</vt:i4>
      </vt:variant>
      <vt:variant>
        <vt:lpstr>Tema</vt:lpstr>
      </vt:variant>
      <vt:variant>
        <vt:i4>1</vt:i4>
      </vt:variant>
      <vt:variant>
        <vt:lpstr>Bildrubriker</vt:lpstr>
      </vt:variant>
      <vt:variant>
        <vt:i4>13</vt:i4>
      </vt:variant>
    </vt:vector>
  </HeadingPairs>
  <TitlesOfParts>
    <vt:vector size="26" baseType="lpstr">
      <vt:lpstr>Arial</vt:lpstr>
      <vt:lpstr>Calibri</vt:lpstr>
      <vt:lpstr>Calibri Light</vt:lpstr>
      <vt:lpstr>Garamond</vt:lpstr>
      <vt:lpstr>Oswald</vt:lpstr>
      <vt:lpstr>Oswald ExtraLight</vt:lpstr>
      <vt:lpstr>Roboto</vt:lpstr>
      <vt:lpstr>Roboto Black</vt:lpstr>
      <vt:lpstr>Roboto Serif</vt:lpstr>
      <vt:lpstr>Segoe UI</vt:lpstr>
      <vt:lpstr>Times New Roman</vt:lpstr>
      <vt:lpstr>WordVisiCarriageReturn_MSFontService</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Mål 1.  Attraktiva landsbygder</vt:lpstr>
      <vt:lpstr>MÅL  Ta vara på engagemang och idéer </vt:lpstr>
      <vt:lpstr>4 Insatsområden</vt:lpstr>
      <vt:lpstr>PowerPoint-presentation</vt:lpstr>
      <vt:lpstr>www.leadergrogrund.se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Ingrid Hedlund</dc:creator>
  <cp:lastModifiedBy>Ingrid Hedlund</cp:lastModifiedBy>
  <cp:revision>13</cp:revision>
  <dcterms:created xsi:type="dcterms:W3CDTF">2022-11-16T05:23:57Z</dcterms:created>
  <dcterms:modified xsi:type="dcterms:W3CDTF">2023-03-27T10:52:25Z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0x010100BD35CC547D83CA4EBCCAF634DB41C87E</vt:lpwstr>
  </property>
  <property fmtid="{D5CDD505-2E9C-101B-9397-08002B2CF9AE}" pid="3" name="MediaServiceImageTags">
    <vt:lpwstr/>
  </property>
</Properties>
</file>